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90" r:id="rId2"/>
    <p:sldMasterId id="2147483703" r:id="rId3"/>
  </p:sldMasterIdLst>
  <p:notesMasterIdLst>
    <p:notesMasterId r:id="rId19"/>
  </p:notesMasterIdLst>
  <p:sldIdLst>
    <p:sldId id="347" r:id="rId4"/>
    <p:sldId id="337" r:id="rId5"/>
    <p:sldId id="338" r:id="rId6"/>
    <p:sldId id="341" r:id="rId7"/>
    <p:sldId id="348" r:id="rId8"/>
    <p:sldId id="258" r:id="rId9"/>
    <p:sldId id="340" r:id="rId10"/>
    <p:sldId id="343" r:id="rId11"/>
    <p:sldId id="344" r:id="rId12"/>
    <p:sldId id="259" r:id="rId13"/>
    <p:sldId id="261" r:id="rId14"/>
    <p:sldId id="349" r:id="rId15"/>
    <p:sldId id="345" r:id="rId16"/>
    <p:sldId id="339" r:id="rId17"/>
    <p:sldId id="350" r:id="rId18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Fira Sans Extra Condensed SemiBold" panose="020B060402020202020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PT Sans Narrow" panose="020B0604020202020204" charset="0"/>
      <p:regular r:id="rId36"/>
      <p:bold r:id="rId37"/>
    </p:embeddedFont>
    <p:embeddedFont>
      <p:font typeface="Arial Narrow" panose="020B0606020202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B2D692-BC74-4966-AD31-70227DCB36AE}">
  <a:tblStyle styleId="{9DB2D692-BC74-4966-AD31-70227DCB36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0555aa70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0555aa70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0555aa70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0555aa70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0555aa70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0555aa70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e96fd5876e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e96fd5876e_0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06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0555aa70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0555aa70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78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0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17190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1719071"/>
            <a:ext cx="7572375" cy="1664768"/>
          </a:xfrm>
        </p:spPr>
        <p:txBody>
          <a:bodyPr anchor="ctr">
            <a:normAutofit/>
          </a:bodyPr>
          <a:lstStyle>
            <a:lvl1pPr algn="l">
              <a:defRPr sz="33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4" y="3383838"/>
            <a:ext cx="7572376" cy="71667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4333593"/>
            <a:ext cx="9144000" cy="80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42CEDB0-0878-4B16-B5AE-B9D00E6B7E01}" type="datetime1">
              <a:rPr lang="en-US" kern="1200" smtClean="0">
                <a:solidFill>
                  <a:prstClr val="black">
                    <a:lumMod val="20000"/>
                    <a:lumOff val="80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20000"/>
                  <a:lumOff val="80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20000"/>
                  <a:lumOff val="80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20000"/>
                    <a:lumOff val="80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20000"/>
                  <a:lumOff val="80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9650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51CDE4BB-8B9A-4023-8BB6-A48B6DDF0AC2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43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1719071"/>
            <a:ext cx="4300538" cy="1664768"/>
          </a:xfrm>
        </p:spPr>
        <p:txBody>
          <a:bodyPr anchor="ctr">
            <a:normAutofit/>
          </a:bodyPr>
          <a:lstStyle>
            <a:lvl1pPr algn="l">
              <a:defRPr sz="3300" cap="all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3383838"/>
            <a:ext cx="4300538" cy="71667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5235798" y="982992"/>
            <a:ext cx="3908203" cy="3156453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80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857250"/>
            <a:ext cx="9144000" cy="47344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17190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4234133"/>
            <a:ext cx="9144000" cy="47344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4333593"/>
            <a:ext cx="9144000" cy="8099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4893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885951"/>
            <a:ext cx="9144000" cy="2395526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uphemia"/>
                <a:ea typeface="+mn-ea"/>
                <a:cs typeface="+mn-cs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228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228854"/>
            <a:ext cx="7553324" cy="1263113"/>
          </a:xfrm>
        </p:spPr>
        <p:txBody>
          <a:bodyPr anchor="ctr">
            <a:normAutofit/>
          </a:bodyPr>
          <a:lstStyle>
            <a:lvl1pPr>
              <a:defRPr sz="330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3491967"/>
            <a:ext cx="7553324" cy="38231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2F2B2C24-E39A-4DE1-9CC0-3610BEA16A75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1439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8675" y="1200151"/>
            <a:ext cx="3686175" cy="3428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00151"/>
            <a:ext cx="3686175" cy="3428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9D93453-C789-409B-BD2F-7F8C8AC3E0A8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8275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200150"/>
            <a:ext cx="3689604" cy="61793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8675" y="1818084"/>
            <a:ext cx="3689604" cy="2811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4583" y="1200150"/>
            <a:ext cx="3689604" cy="61793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4583" y="1818084"/>
            <a:ext cx="3689604" cy="28110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80D18836-73B8-47AF-9E68-1A956C685BF7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84891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1E4027D3-1059-450B-9908-1FD1A7852B94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94973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448929F9-111E-4B50-81B7-2DE7E94D5DC0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46627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5" y="1200150"/>
            <a:ext cx="3288411" cy="3429000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386" y="1200150"/>
            <a:ext cx="4083939" cy="342900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0DF98372-10D4-4604-B1E3-31594CA16EE8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27503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5" y="1200150"/>
            <a:ext cx="2547747" cy="3429000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3491003" y="1200150"/>
            <a:ext cx="4823184" cy="3429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5E0A1973-88B0-44AC-BAFF-2447BD9DDE5D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4498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8EFB31C-ECAF-40C2-A6F7-E38046D6A378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7504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73844"/>
            <a:ext cx="12858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8675" y="273844"/>
            <a:ext cx="6074172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859C2423-7B4C-4CB1-A480-232D33F63A00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4885535" y="2421633"/>
            <a:ext cx="4224528" cy="63302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544345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868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6763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7358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16717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4718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9715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07840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277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663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8357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94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5" y="57150"/>
            <a:ext cx="7485512" cy="82272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200150"/>
            <a:ext cx="7486650" cy="3429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8675" y="4767264"/>
            <a:ext cx="13721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FD7393B9-6C32-4376-952B-95EFCAB5674A}" type="datetime1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defTabSz="685800">
                <a:buClrTx/>
                <a:defRPr/>
              </a:pPr>
              <a:t>2/10/2023</a:t>
            </a:fld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844" y="4767262"/>
            <a:ext cx="4742312" cy="27384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9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en-US" kern="120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2587" y="4767264"/>
            <a:ext cx="13716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28575" defTabSz="685800">
              <a:lnSpc>
                <a:spcPts val="934"/>
              </a:lnSpc>
              <a:buClrTx/>
              <a:defRPr/>
            </a:pPr>
            <a:fld id="{81D60167-4931-47E6-BA6A-407CBD079E47}" type="slidenum">
              <a:rPr lang="en-US" kern="1200" smtClean="0">
                <a:solidFill>
                  <a:prstClr val="black">
                    <a:lumMod val="75000"/>
                  </a:prstClr>
                </a:solidFill>
                <a:latin typeface="Euphemia"/>
                <a:ea typeface="+mn-ea"/>
                <a:cs typeface="+mn-cs"/>
              </a:rPr>
              <a:pPr marL="28575" defTabSz="685800">
                <a:lnSpc>
                  <a:spcPts val="934"/>
                </a:lnSpc>
                <a:buClrTx/>
                <a:defRPr/>
              </a:pPr>
              <a:t>‹#›</a:t>
            </a:fld>
            <a:endParaRPr lang="en-US" kern="1200" dirty="0">
              <a:solidFill>
                <a:prstClr val="black">
                  <a:lumMod val="75000"/>
                </a:prstClr>
              </a:solidFill>
              <a:latin typeface="Euphemia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7532" y="914401"/>
            <a:ext cx="7488936" cy="63302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56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ransition>
    <p:fade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5" pos="928">
          <p15:clr>
            <a:srgbClr val="F26B43"/>
          </p15:clr>
        </p15:guide>
        <p15:guide id="6" pos="9312">
          <p15:clr>
            <a:srgbClr val="F26B43"/>
          </p15:clr>
        </p15:guide>
        <p15:guide id="7" orient="horz" pos="1008">
          <p15:clr>
            <a:srgbClr val="F26B43"/>
          </p15:clr>
        </p15:guide>
        <p15:guide id="8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20081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quick-introduction-to-text-summarization-in-machine-learning-3d27ccf18a9f" TargetMode="External"/><Relationship Id="rId2" Type="http://schemas.openxmlformats.org/officeDocument/2006/relationships/hyperlink" Target="https://accern.com/blog/nlp-text-summarization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opcoder.com/thrive/articles/text-summarization-in-nl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tre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web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2067708" y="1495045"/>
            <a:ext cx="4229100" cy="1438322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575" b="1" cap="none" dirty="0"/>
              <a:t>Bahirdar University</a:t>
            </a:r>
            <a:br>
              <a:rPr lang="en-US" sz="1575" b="1" cap="none" dirty="0"/>
            </a:br>
            <a:r>
              <a:rPr lang="en-US" sz="1575" b="1" cap="none" dirty="0"/>
              <a:t>Bahirdar Institute of Technology</a:t>
            </a:r>
            <a:br>
              <a:rPr lang="en-US" sz="1575" b="1" cap="none" dirty="0"/>
            </a:br>
            <a:r>
              <a:rPr lang="en-US" sz="1575" b="1" cap="none" dirty="0"/>
              <a:t>Faculty of Computing</a:t>
            </a:r>
            <a:br>
              <a:rPr lang="en-US" sz="1575" b="1" cap="none" dirty="0"/>
            </a:br>
            <a:r>
              <a:rPr lang="en-US" sz="1575" b="1" cap="none" dirty="0"/>
              <a:t>Department of </a:t>
            </a:r>
            <a:br>
              <a:rPr lang="en-US" sz="1575" b="1" cap="none" dirty="0"/>
            </a:br>
            <a:r>
              <a:rPr lang="en-US" sz="1575" b="1" cap="none" dirty="0"/>
              <a:t>Artificial Intelligence and Data Science</a:t>
            </a: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1849583" y="3091830"/>
            <a:ext cx="4218708" cy="545083"/>
          </a:xfrm>
        </p:spPr>
        <p:txBody>
          <a:bodyPr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1500" b="1" dirty="0"/>
              <a:t>Natural Language </a:t>
            </a:r>
            <a:r>
              <a:rPr lang="en-US" sz="1500" b="1" dirty="0" smtClean="0"/>
              <a:t>Processing </a:t>
            </a:r>
            <a:r>
              <a:rPr lang="en-US" sz="1500" b="1" dirty="0"/>
              <a:t>Presentation on</a:t>
            </a:r>
          </a:p>
          <a:p>
            <a:pPr algn="ctr">
              <a:lnSpc>
                <a:spcPct val="130000"/>
              </a:lnSpc>
            </a:pPr>
            <a:r>
              <a:rPr lang="en-US" sz="1500" b="1" dirty="0" smtClean="0"/>
              <a:t>Text Summarization</a:t>
            </a:r>
            <a:endParaRPr lang="en-US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28700" y="3898187"/>
            <a:ext cx="19431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Euphemia"/>
                <a:ea typeface="+mn-ea"/>
                <a:cs typeface="+mn-cs"/>
              </a:rPr>
              <a:t>By: Chalachew Mulu</a:t>
            </a:r>
          </a:p>
        </p:txBody>
      </p:sp>
      <p:pic>
        <p:nvPicPr>
          <p:cNvPr id="27" name="Picture 26" descr="bdu 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688143"/>
            <a:ext cx="1314450" cy="12490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03313" y="4514851"/>
            <a:ext cx="19847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Euphemia"/>
                <a:ea typeface="+mn-ea"/>
                <a:cs typeface="+mn-cs"/>
              </a:rPr>
              <a:t>January </a:t>
            </a:r>
            <a:r>
              <a:rPr lang="en-US" sz="1350" kern="1200" dirty="0" smtClean="0">
                <a:solidFill>
                  <a:prstClr val="white"/>
                </a:solidFill>
                <a:latin typeface="Euphemia"/>
                <a:ea typeface="+mn-ea"/>
                <a:cs typeface="+mn-cs"/>
              </a:rPr>
              <a:t>9, </a:t>
            </a:r>
            <a:r>
              <a:rPr lang="en-US" sz="1350" kern="1200" dirty="0">
                <a:solidFill>
                  <a:prstClr val="white"/>
                </a:solidFill>
                <a:latin typeface="Euphemia"/>
                <a:ea typeface="+mn-ea"/>
                <a:cs typeface="+mn-cs"/>
              </a:rPr>
              <a:t>2023</a:t>
            </a:r>
          </a:p>
          <a:p>
            <a:pPr algn="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Euphemia"/>
                <a:ea typeface="+mn-ea"/>
                <a:cs typeface="+mn-cs"/>
              </a:rPr>
              <a:t>Bahirdar, Ethiopia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8568" y="3898187"/>
            <a:ext cx="29123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Euphemia"/>
                <a:ea typeface="+mn-ea"/>
                <a:cs typeface="+mn-cs"/>
              </a:rPr>
              <a:t>To: </a:t>
            </a:r>
            <a:r>
              <a:rPr lang="en-US" sz="1350" kern="1200" dirty="0" smtClean="0">
                <a:solidFill>
                  <a:prstClr val="black"/>
                </a:solidFill>
                <a:latin typeface="Euphemia"/>
                <a:ea typeface="+mn-ea"/>
                <a:cs typeface="+mn-cs"/>
              </a:rPr>
              <a:t>Alemu </a:t>
            </a:r>
            <a:r>
              <a:rPr lang="en-US" sz="1350" kern="1200" dirty="0">
                <a:solidFill>
                  <a:prstClr val="black"/>
                </a:solidFill>
                <a:latin typeface="Euphemia"/>
                <a:ea typeface="+mn-ea"/>
                <a:cs typeface="+mn-cs"/>
              </a:rPr>
              <a:t>K.(Assistance Prof.)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42" y="4846250"/>
            <a:ext cx="22467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Arial Narrow" panose="020B0606020202030204" pitchFamily="34" charset="0"/>
                <a:ea typeface="+mn-ea"/>
                <a:cs typeface="+mn-cs"/>
              </a:rPr>
              <a:t>BIT</a:t>
            </a:r>
            <a:endParaRPr lang="en-US" sz="1350" b="1" kern="1200" dirty="0">
              <a:solidFill>
                <a:prstClr val="white"/>
              </a:solidFill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91" y="1004455"/>
            <a:ext cx="3075709" cy="28937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38568" y="1981200"/>
            <a:ext cx="1208250" cy="671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33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Text Summarization?</a:t>
            </a:r>
            <a:endParaRPr dirty="0"/>
          </a:p>
        </p:txBody>
      </p:sp>
      <p:sp>
        <p:nvSpPr>
          <p:cNvPr id="402" name="Google Shape;402;p40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1651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00B050"/>
                </a:solidFill>
              </a:rPr>
              <a:t>Big Data.</a:t>
            </a:r>
            <a:r>
              <a:rPr lang="en" dirty="0"/>
              <a:t> A lot of text data.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Accelerates the process of information retrieval.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Discover </a:t>
            </a:r>
            <a:r>
              <a:rPr lang="en" dirty="0">
                <a:solidFill>
                  <a:srgbClr val="00B050"/>
                </a:solidFill>
              </a:rPr>
              <a:t>relevant information</a:t>
            </a:r>
            <a:r>
              <a:rPr lang="en" dirty="0"/>
              <a:t> and consume faster.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Increases the amount of information that can fit in an area.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00B050"/>
                </a:solidFill>
              </a:rPr>
              <a:t>Expensive</a:t>
            </a:r>
            <a:r>
              <a:rPr lang="en" dirty="0"/>
              <a:t> and </a:t>
            </a:r>
            <a:r>
              <a:rPr lang="en" dirty="0" smtClean="0">
                <a:solidFill>
                  <a:srgbClr val="00B050"/>
                </a:solidFill>
              </a:rPr>
              <a:t>time-consuming</a:t>
            </a:r>
            <a:r>
              <a:rPr lang="en" dirty="0" smtClean="0"/>
              <a:t> </a:t>
            </a:r>
            <a:r>
              <a:rPr lang="en" dirty="0"/>
              <a:t>if done without machines.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79" y="2860727"/>
            <a:ext cx="2958712" cy="1801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189" y="4586206"/>
            <a:ext cx="8520600" cy="340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US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Gmail</a:t>
            </a:r>
            <a:r>
              <a:rPr lang="en-US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is trying to implement a new feature to summarize all emails you received recently</a:t>
            </a:r>
            <a:r>
              <a:rPr lang="en-US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6808" y="3194140"/>
            <a:ext cx="4735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rgbClr val="7030A0"/>
              </a:buClr>
              <a:buSzPts val="1800"/>
              <a:buChar char="●"/>
            </a:pP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Generating </a:t>
            </a:r>
            <a:r>
              <a:rPr lang="en-US" sz="1600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headlines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for news and </a:t>
            </a:r>
            <a:r>
              <a:rPr lang="en-US" sz="1600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articles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lvl="0" indent="-342900">
              <a:lnSpc>
                <a:spcPct val="150000"/>
              </a:lnSpc>
              <a:buClr>
                <a:srgbClr val="7030A0"/>
              </a:buClr>
              <a:buSzPts val="1800"/>
              <a:buChar char="●"/>
            </a:pPr>
            <a:r>
              <a:rPr lang="en-US" sz="1600" dirty="0" smtClean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Outlines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such as </a:t>
            </a:r>
            <a:r>
              <a:rPr lang="en-US" sz="1600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notes</a:t>
            </a:r>
            <a:r>
              <a:rPr lang="en-US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for students</a:t>
            </a:r>
            <a:r>
              <a:rPr lang="en-US" sz="16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Summarization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7" y="1318436"/>
            <a:ext cx="7471145" cy="3615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57200" y="615733"/>
            <a:ext cx="8229600" cy="4778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0070C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Application</a:t>
            </a:r>
            <a:r>
              <a:rPr lang="en-US" sz="3600" dirty="0" smtClean="0">
                <a:solidFill>
                  <a:srgbClr val="0070C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of Text Summarization</a:t>
            </a:r>
            <a:endParaRPr sz="3600" dirty="0">
              <a:solidFill>
                <a:srgbClr val="0070C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pSp>
        <p:nvGrpSpPr>
          <p:cNvPr id="937" name="Google Shape;937;p26"/>
          <p:cNvGrpSpPr/>
          <p:nvPr/>
        </p:nvGrpSpPr>
        <p:grpSpPr>
          <a:xfrm>
            <a:off x="5258469" y="1475751"/>
            <a:ext cx="2943318" cy="3039142"/>
            <a:chOff x="5449625" y="1389325"/>
            <a:chExt cx="3237261" cy="3342655"/>
          </a:xfrm>
        </p:grpSpPr>
        <p:sp>
          <p:nvSpPr>
            <p:cNvPr id="938" name="Google Shape;938;p26"/>
            <p:cNvSpPr/>
            <p:nvPr/>
          </p:nvSpPr>
          <p:spPr>
            <a:xfrm>
              <a:off x="6533088" y="4360137"/>
              <a:ext cx="1749195" cy="185374"/>
            </a:xfrm>
            <a:custGeom>
              <a:avLst/>
              <a:gdLst/>
              <a:ahLst/>
              <a:cxnLst/>
              <a:rect l="l" t="t" r="r" b="b"/>
              <a:pathLst>
                <a:path w="44472" h="4713" extrusionOk="0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5449625" y="4579763"/>
              <a:ext cx="3237261" cy="152217"/>
            </a:xfrm>
            <a:custGeom>
              <a:avLst/>
              <a:gdLst/>
              <a:ahLst/>
              <a:cxnLst/>
              <a:rect l="l" t="t" r="r" b="b"/>
              <a:pathLst>
                <a:path w="82305" h="3870" extrusionOk="0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8191774" y="3231092"/>
              <a:ext cx="378261" cy="86296"/>
            </a:xfrm>
            <a:custGeom>
              <a:avLst/>
              <a:gdLst/>
              <a:ahLst/>
              <a:cxnLst/>
              <a:rect l="l" t="t" r="r" b="b"/>
              <a:pathLst>
                <a:path w="9617" h="2194" extrusionOk="0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8252423" y="3224681"/>
              <a:ext cx="342114" cy="102500"/>
            </a:xfrm>
            <a:custGeom>
              <a:avLst/>
              <a:gdLst/>
              <a:ahLst/>
              <a:cxnLst/>
              <a:rect l="l" t="t" r="r" b="b"/>
              <a:pathLst>
                <a:path w="8698" h="2606" extrusionOk="0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744222" y="3452213"/>
              <a:ext cx="62185" cy="898944"/>
            </a:xfrm>
            <a:custGeom>
              <a:avLst/>
              <a:gdLst/>
              <a:ahLst/>
              <a:cxnLst/>
              <a:rect l="l" t="t" r="r" b="b"/>
              <a:pathLst>
                <a:path w="1581" h="22855" extrusionOk="0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478656" y="4279862"/>
              <a:ext cx="592977" cy="160162"/>
            </a:xfrm>
            <a:custGeom>
              <a:avLst/>
              <a:gdLst/>
              <a:ahLst/>
              <a:cxnLst/>
              <a:rect l="l" t="t" r="r" b="b"/>
              <a:pathLst>
                <a:path w="15076" h="4072" extrusionOk="0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708076" y="3426608"/>
              <a:ext cx="134517" cy="208738"/>
            </a:xfrm>
            <a:custGeom>
              <a:avLst/>
              <a:gdLst/>
              <a:ahLst/>
              <a:cxnLst/>
              <a:rect l="l" t="t" r="r" b="b"/>
              <a:pathLst>
                <a:path w="3420" h="5307" extrusionOk="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343002" y="3414179"/>
              <a:ext cx="864646" cy="71624"/>
            </a:xfrm>
            <a:custGeom>
              <a:avLst/>
              <a:gdLst/>
              <a:ahLst/>
              <a:cxnLst/>
              <a:rect l="l" t="t" r="r" b="b"/>
              <a:pathLst>
                <a:path w="21983" h="1821" extrusionOk="0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311733" y="3305310"/>
              <a:ext cx="926831" cy="137152"/>
            </a:xfrm>
            <a:custGeom>
              <a:avLst/>
              <a:gdLst/>
              <a:ahLst/>
              <a:cxnLst/>
              <a:rect l="l" t="t" r="r" b="b"/>
              <a:pathLst>
                <a:path w="23564" h="3487" extrusionOk="0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32147" y="1433376"/>
              <a:ext cx="1154684" cy="1453100"/>
            </a:xfrm>
            <a:custGeom>
              <a:avLst/>
              <a:gdLst/>
              <a:ahLst/>
              <a:cxnLst/>
              <a:rect l="l" t="t" r="r" b="b"/>
              <a:pathLst>
                <a:path w="29357" h="36944" extrusionOk="0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128685" y="1433376"/>
              <a:ext cx="722971" cy="837900"/>
            </a:xfrm>
            <a:custGeom>
              <a:avLst/>
              <a:gdLst/>
              <a:ahLst/>
              <a:cxnLst/>
              <a:rect l="l" t="t" r="r" b="b"/>
              <a:pathLst>
                <a:path w="18381" h="21303" extrusionOk="0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365617" y="1934024"/>
              <a:ext cx="505226" cy="418222"/>
            </a:xfrm>
            <a:custGeom>
              <a:avLst/>
              <a:gdLst/>
              <a:ahLst/>
              <a:cxnLst/>
              <a:rect l="l" t="t" r="r" b="b"/>
              <a:pathLst>
                <a:path w="12845" h="10633" extrusionOk="0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069137" y="2926707"/>
              <a:ext cx="1213132" cy="381643"/>
            </a:xfrm>
            <a:custGeom>
              <a:avLst/>
              <a:gdLst/>
              <a:ahLst/>
              <a:cxnLst/>
              <a:rect l="l" t="t" r="r" b="b"/>
              <a:pathLst>
                <a:path w="30843" h="9703" extrusionOk="0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6683374" y="4178898"/>
              <a:ext cx="242642" cy="241148"/>
            </a:xfrm>
            <a:custGeom>
              <a:avLst/>
              <a:gdLst/>
              <a:ahLst/>
              <a:cxnLst/>
              <a:rect l="l" t="t" r="r" b="b"/>
              <a:pathLst>
                <a:path w="6169" h="6131" extrusionOk="0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6660798" y="4200373"/>
              <a:ext cx="265219" cy="235877"/>
            </a:xfrm>
            <a:custGeom>
              <a:avLst/>
              <a:gdLst/>
              <a:ahLst/>
              <a:cxnLst/>
              <a:rect l="l" t="t" r="r" b="b"/>
              <a:pathLst>
                <a:path w="6743" h="5997" extrusionOk="0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608607" y="1993179"/>
              <a:ext cx="739176" cy="1192404"/>
            </a:xfrm>
            <a:custGeom>
              <a:avLst/>
              <a:gdLst/>
              <a:ahLst/>
              <a:cxnLst/>
              <a:rect l="l" t="t" r="r" b="b"/>
              <a:pathLst>
                <a:path w="18793" h="30316" extrusionOk="0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525342" y="3053669"/>
              <a:ext cx="716599" cy="360561"/>
            </a:xfrm>
            <a:custGeom>
              <a:avLst/>
              <a:gdLst/>
              <a:ahLst/>
              <a:cxnLst/>
              <a:rect l="l" t="t" r="r" b="b"/>
              <a:pathLst>
                <a:path w="18219" h="9167" extrusionOk="0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773602" y="1679393"/>
              <a:ext cx="218925" cy="431399"/>
            </a:xfrm>
            <a:custGeom>
              <a:avLst/>
              <a:gdLst/>
              <a:ahLst/>
              <a:cxnLst/>
              <a:rect l="l" t="t" r="r" b="b"/>
              <a:pathLst>
                <a:path w="5566" h="10968" extrusionOk="0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03337" y="1639826"/>
              <a:ext cx="309350" cy="325516"/>
            </a:xfrm>
            <a:custGeom>
              <a:avLst/>
              <a:gdLst/>
              <a:ahLst/>
              <a:cxnLst/>
              <a:rect l="l" t="t" r="r" b="b"/>
              <a:pathLst>
                <a:path w="7865" h="8276" extrusionOk="0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868902" y="1648479"/>
              <a:ext cx="64112" cy="110052"/>
            </a:xfrm>
            <a:custGeom>
              <a:avLst/>
              <a:gdLst/>
              <a:ahLst/>
              <a:cxnLst/>
              <a:rect l="l" t="t" r="r" b="b"/>
              <a:pathLst>
                <a:path w="1630" h="2798" extrusionOk="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30652" y="1771311"/>
              <a:ext cx="42243" cy="79884"/>
            </a:xfrm>
            <a:custGeom>
              <a:avLst/>
              <a:gdLst/>
              <a:ahLst/>
              <a:cxnLst/>
              <a:rect l="l" t="t" r="r" b="b"/>
              <a:pathLst>
                <a:path w="1074" h="2031" extrusionOk="0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484280" y="1425864"/>
              <a:ext cx="326656" cy="355644"/>
            </a:xfrm>
            <a:custGeom>
              <a:avLst/>
              <a:gdLst/>
              <a:ahLst/>
              <a:cxnLst/>
              <a:rect l="l" t="t" r="r" b="b"/>
              <a:pathLst>
                <a:path w="8305" h="9042" extrusionOk="0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48352" y="1861340"/>
              <a:ext cx="54672" cy="30168"/>
            </a:xfrm>
            <a:custGeom>
              <a:avLst/>
              <a:gdLst/>
              <a:ahLst/>
              <a:cxnLst/>
              <a:rect l="l" t="t" r="r" b="b"/>
              <a:pathLst>
                <a:path w="1390" h="767" extrusionOk="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54763" y="1746060"/>
              <a:ext cx="51290" cy="29027"/>
            </a:xfrm>
            <a:custGeom>
              <a:avLst/>
              <a:gdLst/>
              <a:ahLst/>
              <a:cxnLst/>
              <a:rect l="l" t="t" r="r" b="b"/>
              <a:pathLst>
                <a:path w="1304" h="738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44222" y="1708027"/>
              <a:ext cx="46373" cy="40316"/>
            </a:xfrm>
            <a:custGeom>
              <a:avLst/>
              <a:gdLst/>
              <a:ahLst/>
              <a:cxnLst/>
              <a:rect l="l" t="t" r="r" b="b"/>
              <a:pathLst>
                <a:path w="1179" h="1025" extrusionOk="0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671891" y="1787122"/>
              <a:ext cx="51290" cy="29067"/>
            </a:xfrm>
            <a:custGeom>
              <a:avLst/>
              <a:gdLst/>
              <a:ahLst/>
              <a:cxnLst/>
              <a:rect l="l" t="t" r="r" b="b"/>
              <a:pathLst>
                <a:path w="1304" h="739" extrusionOk="0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651557" y="1763012"/>
              <a:ext cx="61831" cy="18132"/>
            </a:xfrm>
            <a:custGeom>
              <a:avLst/>
              <a:gdLst/>
              <a:ahLst/>
              <a:cxnLst/>
              <a:rect l="l" t="t" r="r" b="b"/>
              <a:pathLst>
                <a:path w="1572" h="461" extrusionOk="0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6851005" y="3053669"/>
              <a:ext cx="875974" cy="1164871"/>
            </a:xfrm>
            <a:custGeom>
              <a:avLst/>
              <a:gdLst/>
              <a:ahLst/>
              <a:cxnLst/>
              <a:rect l="l" t="t" r="r" b="b"/>
              <a:pathLst>
                <a:path w="22271" h="29616" extrusionOk="0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694507" y="1602894"/>
              <a:ext cx="201579" cy="123976"/>
            </a:xfrm>
            <a:custGeom>
              <a:avLst/>
              <a:gdLst/>
              <a:ahLst/>
              <a:cxnLst/>
              <a:rect l="l" t="t" r="r" b="b"/>
              <a:pathLst>
                <a:path w="5125" h="3152" extrusionOk="0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778519" y="1446945"/>
              <a:ext cx="622397" cy="789679"/>
            </a:xfrm>
            <a:custGeom>
              <a:avLst/>
              <a:gdLst/>
              <a:ahLst/>
              <a:cxnLst/>
              <a:rect l="l" t="t" r="r" b="b"/>
              <a:pathLst>
                <a:path w="15824" h="20077" extrusionOk="0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951420" y="1776188"/>
              <a:ext cx="441586" cy="528983"/>
            </a:xfrm>
            <a:custGeom>
              <a:avLst/>
              <a:gdLst/>
              <a:ahLst/>
              <a:cxnLst/>
              <a:rect l="l" t="t" r="r" b="b"/>
              <a:pathLst>
                <a:path w="11227" h="13449" extrusionOk="0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34389" y="1389325"/>
              <a:ext cx="265652" cy="115677"/>
            </a:xfrm>
            <a:custGeom>
              <a:avLst/>
              <a:gdLst/>
              <a:ahLst/>
              <a:cxnLst/>
              <a:rect l="l" t="t" r="r" b="b"/>
              <a:pathLst>
                <a:path w="6754" h="2941" extrusionOk="0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751575" y="2828733"/>
              <a:ext cx="442333" cy="90858"/>
            </a:xfrm>
            <a:custGeom>
              <a:avLst/>
              <a:gdLst/>
              <a:ahLst/>
              <a:cxnLst/>
              <a:rect l="l" t="t" r="r" b="b"/>
              <a:pathLst>
                <a:path w="11246" h="2310" extrusionOk="0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644947" y="2603837"/>
              <a:ext cx="334208" cy="315761"/>
            </a:xfrm>
            <a:custGeom>
              <a:avLst/>
              <a:gdLst/>
              <a:ahLst/>
              <a:cxnLst/>
              <a:rect l="l" t="t" r="r" b="b"/>
              <a:pathLst>
                <a:path w="8497" h="8028" extrusionOk="0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143904" y="1766394"/>
              <a:ext cx="1389814" cy="897410"/>
            </a:xfrm>
            <a:custGeom>
              <a:avLst/>
              <a:gdLst/>
              <a:ahLst/>
              <a:cxnLst/>
              <a:rect l="l" t="t" r="r" b="b"/>
              <a:pathLst>
                <a:path w="35335" h="22816" extrusionOk="0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5860993" y="3031447"/>
              <a:ext cx="2330490" cy="50503"/>
            </a:xfrm>
            <a:custGeom>
              <a:avLst/>
              <a:gdLst/>
              <a:ahLst/>
              <a:cxnLst/>
              <a:rect l="l" t="t" r="r" b="b"/>
              <a:pathLst>
                <a:path w="59251" h="1284" extrusionOk="0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5559242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5726" y="2992233"/>
              <a:ext cx="603557" cy="1663686"/>
            </a:xfrm>
            <a:custGeom>
              <a:avLst/>
              <a:gdLst/>
              <a:ahLst/>
              <a:cxnLst/>
              <a:rect l="l" t="t" r="r" b="b"/>
              <a:pathLst>
                <a:path w="15345" h="42298" extrusionOk="0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5745712" y="2913531"/>
              <a:ext cx="2567862" cy="129247"/>
            </a:xfrm>
            <a:custGeom>
              <a:avLst/>
              <a:gdLst/>
              <a:ahLst/>
              <a:cxnLst/>
              <a:rect l="l" t="t" r="r" b="b"/>
              <a:pathLst>
                <a:path w="65286" h="3286" extrusionOk="0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78" name="Google Shape;978;p26"/>
          <p:cNvGrpSpPr/>
          <p:nvPr/>
        </p:nvGrpSpPr>
        <p:grpSpPr>
          <a:xfrm>
            <a:off x="1006549" y="1475751"/>
            <a:ext cx="3311816" cy="604500"/>
            <a:chOff x="1007963" y="1128439"/>
            <a:chExt cx="3336274" cy="604500"/>
          </a:xfrm>
        </p:grpSpPr>
        <p:sp>
          <p:nvSpPr>
            <p:cNvPr id="979" name="Google Shape;979;p26"/>
            <p:cNvSpPr/>
            <p:nvPr/>
          </p:nvSpPr>
          <p:spPr>
            <a:xfrm>
              <a:off x="3739737" y="1128439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0" name="Google Shape;980;p26"/>
            <p:cNvSpPr txBox="1"/>
            <p:nvPr/>
          </p:nvSpPr>
          <p:spPr>
            <a:xfrm>
              <a:off x="1007963" y="1243838"/>
              <a:ext cx="233623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Media Monitoring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2" name="Google Shape;982;p26"/>
          <p:cNvGrpSpPr/>
          <p:nvPr/>
        </p:nvGrpSpPr>
        <p:grpSpPr>
          <a:xfrm>
            <a:off x="1006549" y="2169928"/>
            <a:ext cx="3311817" cy="604500"/>
            <a:chOff x="1007962" y="2212456"/>
            <a:chExt cx="3336275" cy="604500"/>
          </a:xfrm>
        </p:grpSpPr>
        <p:sp>
          <p:nvSpPr>
            <p:cNvPr id="983" name="Google Shape;983;p26"/>
            <p:cNvSpPr/>
            <p:nvPr/>
          </p:nvSpPr>
          <p:spPr>
            <a:xfrm>
              <a:off x="3739737" y="2212456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4" name="Google Shape;984;p26"/>
            <p:cNvSpPr txBox="1"/>
            <p:nvPr/>
          </p:nvSpPr>
          <p:spPr>
            <a:xfrm>
              <a:off x="1007962" y="2321213"/>
              <a:ext cx="243382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Newsletter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6" name="Google Shape;986;p26"/>
          <p:cNvGrpSpPr/>
          <p:nvPr/>
        </p:nvGrpSpPr>
        <p:grpSpPr>
          <a:xfrm>
            <a:off x="1006549" y="2830344"/>
            <a:ext cx="3337688" cy="579757"/>
            <a:chOff x="1008456" y="3063180"/>
            <a:chExt cx="3370947" cy="604500"/>
          </a:xfrm>
        </p:grpSpPr>
        <p:sp>
          <p:nvSpPr>
            <p:cNvPr id="987" name="Google Shape;987;p26"/>
            <p:cNvSpPr/>
            <p:nvPr/>
          </p:nvSpPr>
          <p:spPr>
            <a:xfrm>
              <a:off x="3774903" y="306318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8" name="Google Shape;988;p26"/>
            <p:cNvSpPr txBox="1"/>
            <p:nvPr/>
          </p:nvSpPr>
          <p:spPr>
            <a:xfrm>
              <a:off x="1008456" y="3197837"/>
              <a:ext cx="3172038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Information Retrieval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90" name="Google Shape;990;p26"/>
          <p:cNvGrpSpPr/>
          <p:nvPr/>
        </p:nvGrpSpPr>
        <p:grpSpPr>
          <a:xfrm>
            <a:off x="1006549" y="3462408"/>
            <a:ext cx="3311815" cy="604500"/>
            <a:chOff x="945266" y="3889381"/>
            <a:chExt cx="3397077" cy="604500"/>
          </a:xfrm>
        </p:grpSpPr>
        <p:sp>
          <p:nvSpPr>
            <p:cNvPr id="991" name="Google Shape;991;p26"/>
            <p:cNvSpPr/>
            <p:nvPr/>
          </p:nvSpPr>
          <p:spPr>
            <a:xfrm>
              <a:off x="3737843" y="3889381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2" name="Google Shape;992;p26"/>
            <p:cNvSpPr txBox="1"/>
            <p:nvPr/>
          </p:nvSpPr>
          <p:spPr>
            <a:xfrm>
              <a:off x="945266" y="4025731"/>
              <a:ext cx="262708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Books an Litrature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994" name="Google Shape;994;p26"/>
          <p:cNvSpPr txBox="1"/>
          <p:nvPr/>
        </p:nvSpPr>
        <p:spPr>
          <a:xfrm>
            <a:off x="3902259" y="1563774"/>
            <a:ext cx="3774558" cy="25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 Summarization</a:t>
            </a:r>
            <a:endParaRPr kumimoji="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95" name="Google Shape;995;p26"/>
          <p:cNvSpPr/>
          <p:nvPr/>
        </p:nvSpPr>
        <p:spPr>
          <a:xfrm>
            <a:off x="6207144" y="2169928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96" name="Google Shape;996;p26"/>
          <p:cNvCxnSpPr>
            <a:stCxn id="995" idx="2"/>
            <a:endCxn id="979" idx="5"/>
          </p:cNvCxnSpPr>
          <p:nvPr/>
        </p:nvCxnSpPr>
        <p:spPr>
          <a:xfrm flipH="1" flipV="1">
            <a:off x="4230487" y="1991724"/>
            <a:ext cx="1976657" cy="261904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26"/>
          <p:cNvCxnSpPr>
            <a:stCxn id="995" idx="2"/>
            <a:endCxn id="983" idx="6"/>
          </p:cNvCxnSpPr>
          <p:nvPr/>
        </p:nvCxnSpPr>
        <p:spPr>
          <a:xfrm flipH="1">
            <a:off x="4318366" y="2253628"/>
            <a:ext cx="1888778" cy="2185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26"/>
          <p:cNvCxnSpPr>
            <a:stCxn id="995" idx="2"/>
            <a:endCxn id="987" idx="6"/>
          </p:cNvCxnSpPr>
          <p:nvPr/>
        </p:nvCxnSpPr>
        <p:spPr>
          <a:xfrm flipH="1">
            <a:off x="4344237" y="2253628"/>
            <a:ext cx="1862907" cy="86659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Google Shape;999;p26"/>
          <p:cNvCxnSpPr>
            <a:stCxn id="995" idx="2"/>
            <a:endCxn id="991" idx="6"/>
          </p:cNvCxnSpPr>
          <p:nvPr/>
        </p:nvCxnSpPr>
        <p:spPr>
          <a:xfrm flipH="1">
            <a:off x="4318364" y="2253628"/>
            <a:ext cx="1888780" cy="151103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5046921"/>
            <a:ext cx="9144000" cy="96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Google Shape;996;p26"/>
          <p:cNvCxnSpPr>
            <a:stCxn id="995" idx="2"/>
            <a:endCxn id="979" idx="6"/>
          </p:cNvCxnSpPr>
          <p:nvPr/>
        </p:nvCxnSpPr>
        <p:spPr>
          <a:xfrm flipH="1" flipV="1">
            <a:off x="4318365" y="1778001"/>
            <a:ext cx="1888779" cy="47562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Google Shape;997;p26"/>
          <p:cNvCxnSpPr>
            <a:stCxn id="995" idx="2"/>
          </p:cNvCxnSpPr>
          <p:nvPr/>
        </p:nvCxnSpPr>
        <p:spPr>
          <a:xfrm flipH="1">
            <a:off x="4318366" y="2253628"/>
            <a:ext cx="1888778" cy="24254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40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402" name="Google Shape;402;p40"/>
          <p:cNvSpPr txBox="1">
            <a:spLocks noGrp="1"/>
          </p:cNvSpPr>
          <p:nvPr>
            <p:ph type="body" idx="1"/>
          </p:nvPr>
        </p:nvSpPr>
        <p:spPr>
          <a:xfrm>
            <a:off x="869359" y="1091381"/>
            <a:ext cx="7405282" cy="2379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pc="-50" dirty="0" smtClean="0"/>
              <a:t>Text</a:t>
            </a:r>
            <a:r>
              <a:rPr lang="en-US" spc="-30" dirty="0" smtClean="0"/>
              <a:t> </a:t>
            </a:r>
            <a:r>
              <a:rPr lang="en-US" dirty="0"/>
              <a:t>Summarization</a:t>
            </a:r>
            <a:r>
              <a:rPr lang="en-US" spc="-60" dirty="0"/>
              <a:t> </a:t>
            </a:r>
            <a:r>
              <a:rPr lang="en-US" dirty="0"/>
              <a:t>has</a:t>
            </a:r>
            <a:r>
              <a:rPr lang="en-US" spc="-25" dirty="0"/>
              <a:t> </a:t>
            </a:r>
            <a:r>
              <a:rPr lang="en-US" dirty="0"/>
              <a:t>been</a:t>
            </a:r>
            <a:r>
              <a:rPr lang="en-US" spc="-20" dirty="0"/>
              <a:t> </a:t>
            </a:r>
            <a:r>
              <a:rPr lang="en-US" dirty="0"/>
              <a:t>shown</a:t>
            </a:r>
            <a:r>
              <a:rPr lang="en-US" spc="-40" dirty="0"/>
              <a:t> </a:t>
            </a:r>
            <a:r>
              <a:rPr lang="en-US" dirty="0"/>
              <a:t>to</a:t>
            </a:r>
            <a:r>
              <a:rPr lang="en-US" spc="-20" dirty="0"/>
              <a:t> </a:t>
            </a:r>
            <a:r>
              <a:rPr lang="en-US" dirty="0"/>
              <a:t>be</a:t>
            </a:r>
            <a:r>
              <a:rPr lang="en-US" spc="-15" dirty="0"/>
              <a:t> </a:t>
            </a:r>
            <a:r>
              <a:rPr lang="en-US" dirty="0"/>
              <a:t>useful</a:t>
            </a:r>
            <a:r>
              <a:rPr lang="en-US" spc="-35" dirty="0"/>
              <a:t> </a:t>
            </a:r>
            <a:r>
              <a:rPr lang="en-US" dirty="0"/>
              <a:t>for</a:t>
            </a:r>
            <a:r>
              <a:rPr lang="en-US" spc="-25" dirty="0"/>
              <a:t> </a:t>
            </a:r>
            <a:r>
              <a:rPr lang="en-US" spc="-10" dirty="0"/>
              <a:t>Natural </a:t>
            </a:r>
            <a:r>
              <a:rPr lang="en-US" dirty="0"/>
              <a:t>Language</a:t>
            </a:r>
            <a:r>
              <a:rPr lang="en-US" spc="-30" dirty="0"/>
              <a:t> </a:t>
            </a:r>
            <a:r>
              <a:rPr lang="en-US" dirty="0"/>
              <a:t>Processing</a:t>
            </a:r>
            <a:r>
              <a:rPr lang="en-US" spc="-10" dirty="0"/>
              <a:t> </a:t>
            </a:r>
            <a:r>
              <a:rPr lang="en-US" dirty="0" smtClean="0"/>
              <a:t>tasks</a:t>
            </a:r>
            <a:r>
              <a:rPr lang="en-US" spc="-30" dirty="0" smtClean="0"/>
              <a:t> </a:t>
            </a:r>
            <a:r>
              <a:rPr lang="en-US" dirty="0" smtClean="0"/>
              <a:t>such</a:t>
            </a:r>
            <a:r>
              <a:rPr lang="en-US" spc="-15" dirty="0" smtClean="0"/>
              <a:t> </a:t>
            </a:r>
            <a:r>
              <a:rPr lang="en-US" dirty="0"/>
              <a:t>as</a:t>
            </a:r>
            <a:r>
              <a:rPr lang="en-US" spc="10" dirty="0"/>
              <a:t> </a:t>
            </a:r>
            <a:r>
              <a:rPr lang="en-US" spc="-10" dirty="0">
                <a:solidFill>
                  <a:schemeClr val="accent6"/>
                </a:solidFill>
              </a:rPr>
              <a:t>Question</a:t>
            </a:r>
            <a:r>
              <a:rPr lang="en-US" spc="-165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Answering</a:t>
            </a:r>
            <a:r>
              <a:rPr lang="en-US" spc="-35" dirty="0"/>
              <a:t> </a:t>
            </a:r>
            <a:r>
              <a:rPr lang="en-US" dirty="0"/>
              <a:t>or</a:t>
            </a:r>
            <a:r>
              <a:rPr lang="en-US" spc="-50" dirty="0"/>
              <a:t> </a:t>
            </a:r>
            <a:r>
              <a:rPr lang="en-US" spc="-20" dirty="0">
                <a:solidFill>
                  <a:schemeClr val="accent6"/>
                </a:solidFill>
              </a:rPr>
              <a:t>Text </a:t>
            </a:r>
            <a:r>
              <a:rPr lang="en-US" dirty="0">
                <a:solidFill>
                  <a:schemeClr val="accent6"/>
                </a:solidFill>
              </a:rPr>
              <a:t>Classification</a:t>
            </a:r>
            <a:r>
              <a:rPr lang="en-US" spc="-45" dirty="0">
                <a:solidFill>
                  <a:schemeClr val="accent6"/>
                </a:solidFill>
              </a:rPr>
              <a:t> </a:t>
            </a:r>
            <a:r>
              <a:rPr lang="en-US" dirty="0"/>
              <a:t>and</a:t>
            </a:r>
            <a:r>
              <a:rPr lang="en-US" spc="-10" dirty="0"/>
              <a:t> </a:t>
            </a:r>
            <a:r>
              <a:rPr lang="en-US" dirty="0"/>
              <a:t>other</a:t>
            </a:r>
            <a:r>
              <a:rPr lang="en-US" spc="-10" dirty="0"/>
              <a:t> </a:t>
            </a:r>
            <a:r>
              <a:rPr lang="en-US" dirty="0"/>
              <a:t>related</a:t>
            </a:r>
            <a:r>
              <a:rPr lang="en-US" spc="-15" dirty="0"/>
              <a:t> </a:t>
            </a:r>
            <a:r>
              <a:rPr lang="en-US" dirty="0"/>
              <a:t>fields</a:t>
            </a:r>
            <a:r>
              <a:rPr lang="en-US" spc="-20" dirty="0"/>
              <a:t> </a:t>
            </a:r>
            <a:r>
              <a:rPr lang="en-US" dirty="0"/>
              <a:t>of</a:t>
            </a:r>
            <a:r>
              <a:rPr lang="en-US" spc="-10" dirty="0"/>
              <a:t> </a:t>
            </a:r>
            <a:r>
              <a:rPr lang="en-US" dirty="0"/>
              <a:t>computer</a:t>
            </a:r>
            <a:r>
              <a:rPr lang="en-US" spc="-35" dirty="0"/>
              <a:t> </a:t>
            </a:r>
            <a:r>
              <a:rPr lang="en-US" dirty="0"/>
              <a:t>science</a:t>
            </a:r>
            <a:r>
              <a:rPr lang="en-US" spc="-50" dirty="0"/>
              <a:t> </a:t>
            </a:r>
            <a:r>
              <a:rPr lang="en-US" dirty="0"/>
              <a:t>such</a:t>
            </a:r>
            <a:r>
              <a:rPr lang="en-US" spc="-15" dirty="0"/>
              <a:t> </a:t>
            </a:r>
            <a:r>
              <a:rPr lang="en-US" spc="-25" dirty="0"/>
              <a:t>as </a:t>
            </a:r>
            <a:r>
              <a:rPr lang="en-US" dirty="0">
                <a:solidFill>
                  <a:schemeClr val="accent6"/>
                </a:solidFill>
              </a:rPr>
              <a:t>Information</a:t>
            </a:r>
            <a:r>
              <a:rPr lang="en-US" spc="-10" dirty="0">
                <a:solidFill>
                  <a:schemeClr val="accent6"/>
                </a:solidFill>
              </a:rPr>
              <a:t> </a:t>
            </a:r>
            <a:r>
              <a:rPr lang="en-US" spc="-10" dirty="0" smtClean="0">
                <a:solidFill>
                  <a:schemeClr val="accent6"/>
                </a:solidFill>
              </a:rPr>
              <a:t>Retrieval</a:t>
            </a:r>
            <a:endParaRPr lang="en-US" spc="-175" dirty="0"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And</a:t>
            </a:r>
            <a:r>
              <a:rPr lang="en-US" spc="10" dirty="0" smtClean="0"/>
              <a:t> </a:t>
            </a:r>
            <a:r>
              <a:rPr lang="en-US" dirty="0"/>
              <a:t>the</a:t>
            </a:r>
            <a:r>
              <a:rPr lang="en-US" spc="5" dirty="0"/>
              <a:t> </a:t>
            </a:r>
            <a:r>
              <a:rPr lang="en-US" dirty="0"/>
              <a:t>access</a:t>
            </a:r>
            <a:r>
              <a:rPr lang="en-US" spc="-5" dirty="0"/>
              <a:t> </a:t>
            </a:r>
            <a:r>
              <a:rPr lang="en-US" dirty="0"/>
              <a:t>time</a:t>
            </a:r>
            <a:r>
              <a:rPr lang="en-US" spc="-40" dirty="0"/>
              <a:t> </a:t>
            </a:r>
            <a:r>
              <a:rPr lang="en-US" dirty="0"/>
              <a:t>for</a:t>
            </a:r>
            <a:r>
              <a:rPr lang="en-US" spc="5" dirty="0"/>
              <a:t> </a:t>
            </a:r>
            <a:r>
              <a:rPr lang="en-US" dirty="0"/>
              <a:t>information</a:t>
            </a:r>
            <a:r>
              <a:rPr lang="en-US" spc="-25" dirty="0"/>
              <a:t> </a:t>
            </a:r>
            <a:r>
              <a:rPr lang="en-US" dirty="0"/>
              <a:t>searching</a:t>
            </a:r>
            <a:r>
              <a:rPr lang="en-US" spc="-20" dirty="0"/>
              <a:t> will </a:t>
            </a:r>
            <a:r>
              <a:rPr lang="en-US" dirty="0"/>
              <a:t>be</a:t>
            </a:r>
            <a:r>
              <a:rPr lang="en-US" spc="-5" dirty="0"/>
              <a:t> </a:t>
            </a:r>
            <a:r>
              <a:rPr lang="en-US" spc="-10" dirty="0"/>
              <a:t>improved</a:t>
            </a:r>
            <a:r>
              <a:rPr lang="en-US" spc="-10" dirty="0" smtClean="0"/>
              <a:t>.</a:t>
            </a:r>
            <a:endParaRPr lang="en-US" spc="-1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24270" y="3703745"/>
            <a:ext cx="7095461" cy="87908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US" sz="1800" i="1" spc="-10" dirty="0">
                <a:ln>
                  <a:solidFill>
                    <a:schemeClr val="tx1"/>
                  </a:solidFill>
                  <a:prstDash val="sysDot"/>
                </a:ln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Developing Amharic language abstractive-based summarization of text, audio, and video data is some of the hot research areas.  </a:t>
            </a:r>
          </a:p>
        </p:txBody>
      </p:sp>
    </p:spTree>
    <p:extLst>
      <p:ext uri="{BB962C8B-B14F-4D97-AF65-F5344CB8AC3E}">
        <p14:creationId xmlns:p14="http://schemas.microsoft.com/office/powerpoint/2010/main" val="29098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hlinkClick r:id="rId2"/>
              </a:rPr>
              <a:t>https://accern.com/blog/nlp-text-summarization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towardsdatascience.com/a-quick-introduction-to-text-summarization-in-machine-learning-3d27ccf18a9f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www.topcoder.com/thrive/articles/text-summarization-in-nlp</a:t>
            </a:r>
            <a:endParaRPr lang="en-US" dirty="0" smtClean="0"/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9062" y="2289544"/>
            <a:ext cx="2965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  <a:hlinkClick r:id="rId2"/>
              </a:rPr>
              <a:t>&lt;/Code Demo&gt;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3;p43"/>
          <p:cNvSpPr txBox="1">
            <a:spLocks noGrp="1"/>
          </p:cNvSpPr>
          <p:nvPr>
            <p:ph type="title"/>
          </p:nvPr>
        </p:nvSpPr>
        <p:spPr>
          <a:xfrm>
            <a:off x="720000" y="4302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Outline</a:t>
            </a:r>
            <a:endParaRPr dirty="0"/>
          </a:p>
        </p:txBody>
      </p:sp>
      <p:sp>
        <p:nvSpPr>
          <p:cNvPr id="7" name="Google Shape;560;p43"/>
          <p:cNvSpPr txBox="1">
            <a:spLocks/>
          </p:cNvSpPr>
          <p:nvPr/>
        </p:nvSpPr>
        <p:spPr>
          <a:xfrm>
            <a:off x="1031718" y="118996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rgbClr val="C00000"/>
                </a:solidFill>
              </a:rPr>
              <a:t>01</a:t>
            </a:r>
            <a:endParaRPr lang="en" sz="2800" dirty="0">
              <a:solidFill>
                <a:srgbClr val="C00000"/>
              </a:solidFill>
            </a:endParaRPr>
          </a:p>
        </p:txBody>
      </p:sp>
      <p:sp>
        <p:nvSpPr>
          <p:cNvPr id="8" name="Google Shape;561;p43"/>
          <p:cNvSpPr txBox="1">
            <a:spLocks/>
          </p:cNvSpPr>
          <p:nvPr/>
        </p:nvSpPr>
        <p:spPr>
          <a:xfrm>
            <a:off x="1031718" y="203995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rgbClr val="7030A0"/>
                </a:solidFill>
              </a:rPr>
              <a:t>03</a:t>
            </a:r>
            <a:endParaRPr lang="en" sz="2800" dirty="0">
              <a:solidFill>
                <a:srgbClr val="7030A0"/>
              </a:solidFill>
            </a:endParaRPr>
          </a:p>
        </p:txBody>
      </p:sp>
      <p:sp>
        <p:nvSpPr>
          <p:cNvPr id="9" name="Google Shape;562;p43"/>
          <p:cNvSpPr txBox="1">
            <a:spLocks/>
          </p:cNvSpPr>
          <p:nvPr/>
        </p:nvSpPr>
        <p:spPr>
          <a:xfrm>
            <a:off x="1031718" y="160075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rgbClr val="FF0000"/>
                </a:solidFill>
              </a:rPr>
              <a:t>02</a:t>
            </a:r>
            <a:endParaRPr lang="en" sz="2800" dirty="0">
              <a:solidFill>
                <a:srgbClr val="FF0000"/>
              </a:solidFill>
            </a:endParaRPr>
          </a:p>
        </p:txBody>
      </p:sp>
      <p:sp>
        <p:nvSpPr>
          <p:cNvPr id="10" name="Google Shape;563;p43"/>
          <p:cNvSpPr txBox="1">
            <a:spLocks/>
          </p:cNvSpPr>
          <p:nvPr/>
        </p:nvSpPr>
        <p:spPr>
          <a:xfrm>
            <a:off x="1031718" y="348877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rgbClr val="0070C0"/>
                </a:solidFill>
              </a:rPr>
              <a:t>06</a:t>
            </a:r>
            <a:endParaRPr lang="en" sz="2800" dirty="0">
              <a:solidFill>
                <a:srgbClr val="0070C0"/>
              </a:solidFill>
            </a:endParaRPr>
          </a:p>
        </p:txBody>
      </p:sp>
      <p:sp>
        <p:nvSpPr>
          <p:cNvPr id="11" name="Google Shape;564;p43"/>
          <p:cNvSpPr txBox="1">
            <a:spLocks/>
          </p:cNvSpPr>
          <p:nvPr/>
        </p:nvSpPr>
        <p:spPr>
          <a:xfrm>
            <a:off x="1031718" y="3007994"/>
            <a:ext cx="720524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rgbClr val="002060"/>
                </a:solidFill>
              </a:rPr>
              <a:t>05</a:t>
            </a:r>
            <a:endParaRPr lang="en" sz="2800" dirty="0">
              <a:solidFill>
                <a:srgbClr val="002060"/>
              </a:solidFill>
            </a:endParaRPr>
          </a:p>
        </p:txBody>
      </p:sp>
      <p:sp>
        <p:nvSpPr>
          <p:cNvPr id="12" name="Google Shape;565;p43"/>
          <p:cNvSpPr txBox="1">
            <a:spLocks/>
          </p:cNvSpPr>
          <p:nvPr/>
        </p:nvSpPr>
        <p:spPr>
          <a:xfrm>
            <a:off x="1031718" y="3993323"/>
            <a:ext cx="734700" cy="4206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07</a:t>
            </a:r>
            <a:endParaRPr lang="e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Google Shape;566;p43"/>
          <p:cNvSpPr txBox="1">
            <a:spLocks/>
          </p:cNvSpPr>
          <p:nvPr/>
        </p:nvSpPr>
        <p:spPr>
          <a:xfrm>
            <a:off x="1846910" y="1239007"/>
            <a:ext cx="6150076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 smtClean="0">
                <a:solidFill>
                  <a:srgbClr val="C00000"/>
                </a:solidFill>
              </a:rPr>
              <a:t>Introduction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14" name="Google Shape;567;p43"/>
          <p:cNvSpPr txBox="1">
            <a:spLocks/>
          </p:cNvSpPr>
          <p:nvPr/>
        </p:nvSpPr>
        <p:spPr>
          <a:xfrm>
            <a:off x="1846910" y="1671199"/>
            <a:ext cx="6150076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 smtClean="0">
                <a:solidFill>
                  <a:srgbClr val="FF0000"/>
                </a:solidFill>
              </a:rPr>
              <a:t>What is Text Summarization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5" name="Google Shape;568;p43"/>
          <p:cNvSpPr txBox="1">
            <a:spLocks/>
          </p:cNvSpPr>
          <p:nvPr/>
        </p:nvSpPr>
        <p:spPr>
          <a:xfrm>
            <a:off x="1846910" y="3549251"/>
            <a:ext cx="6521458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 smtClean="0">
                <a:solidFill>
                  <a:srgbClr val="0070C0"/>
                </a:solidFill>
              </a:rPr>
              <a:t>Conclusion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6" name="Google Shape;569;p43"/>
          <p:cNvSpPr txBox="1">
            <a:spLocks/>
          </p:cNvSpPr>
          <p:nvPr/>
        </p:nvSpPr>
        <p:spPr>
          <a:xfrm>
            <a:off x="1832734" y="3065254"/>
            <a:ext cx="6521458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 smtClean="0">
                <a:solidFill>
                  <a:srgbClr val="002060"/>
                </a:solidFill>
              </a:rPr>
              <a:t>How It Works</a:t>
            </a:r>
            <a:endParaRPr lang="en-US" sz="2200" dirty="0">
              <a:solidFill>
                <a:srgbClr val="002060"/>
              </a:solidFill>
            </a:endParaRPr>
          </a:p>
        </p:txBody>
      </p:sp>
      <p:sp>
        <p:nvSpPr>
          <p:cNvPr id="17" name="Google Shape;570;p43"/>
          <p:cNvSpPr txBox="1">
            <a:spLocks/>
          </p:cNvSpPr>
          <p:nvPr/>
        </p:nvSpPr>
        <p:spPr>
          <a:xfrm>
            <a:off x="1846910" y="2130345"/>
            <a:ext cx="6521458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 smtClean="0">
                <a:solidFill>
                  <a:srgbClr val="7030A0"/>
                </a:solidFill>
              </a:rPr>
              <a:t>Why We Need</a:t>
            </a:r>
            <a:endParaRPr lang="en-US" sz="2200" dirty="0">
              <a:solidFill>
                <a:srgbClr val="7030A0"/>
              </a:solidFill>
            </a:endParaRPr>
          </a:p>
        </p:txBody>
      </p:sp>
      <p:sp>
        <p:nvSpPr>
          <p:cNvPr id="18" name="Google Shape;571;p43"/>
          <p:cNvSpPr txBox="1">
            <a:spLocks/>
          </p:cNvSpPr>
          <p:nvPr/>
        </p:nvSpPr>
        <p:spPr>
          <a:xfrm>
            <a:off x="1846910" y="3942166"/>
            <a:ext cx="6150076" cy="508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15" y="1194300"/>
            <a:ext cx="3412734" cy="3201409"/>
          </a:xfrm>
          <a:prstGeom prst="rect">
            <a:avLst/>
          </a:prstGeom>
        </p:spPr>
      </p:pic>
      <p:sp>
        <p:nvSpPr>
          <p:cNvPr id="19" name="Google Shape;565;p43"/>
          <p:cNvSpPr txBox="1">
            <a:spLocks/>
          </p:cNvSpPr>
          <p:nvPr/>
        </p:nvSpPr>
        <p:spPr>
          <a:xfrm>
            <a:off x="1031718" y="4431149"/>
            <a:ext cx="734700" cy="4206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rgbClr val="FFC000"/>
                </a:solidFill>
              </a:rPr>
              <a:t>08</a:t>
            </a:r>
            <a:endParaRPr lang="en" sz="2800" dirty="0">
              <a:solidFill>
                <a:srgbClr val="FFC000"/>
              </a:solidFill>
            </a:endParaRPr>
          </a:p>
        </p:txBody>
      </p:sp>
      <p:sp>
        <p:nvSpPr>
          <p:cNvPr id="20" name="Google Shape;571;p43"/>
          <p:cNvSpPr txBox="1">
            <a:spLocks/>
          </p:cNvSpPr>
          <p:nvPr/>
        </p:nvSpPr>
        <p:spPr>
          <a:xfrm>
            <a:off x="1846910" y="4371044"/>
            <a:ext cx="6150076" cy="508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 smtClean="0">
                <a:solidFill>
                  <a:srgbClr val="FFC000"/>
                </a:solidFill>
              </a:rPr>
              <a:t>Implementation Demo</a:t>
            </a:r>
            <a:endParaRPr lang="en-US" sz="2200" dirty="0">
              <a:solidFill>
                <a:srgbClr val="FFC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" b="15219"/>
          <a:stretch/>
        </p:blipFill>
        <p:spPr>
          <a:xfrm>
            <a:off x="5022753" y="4447060"/>
            <a:ext cx="644238" cy="381377"/>
          </a:xfrm>
          <a:prstGeom prst="rect">
            <a:avLst/>
          </a:prstGeom>
        </p:spPr>
      </p:pic>
      <p:sp>
        <p:nvSpPr>
          <p:cNvPr id="21" name="Google Shape;561;p43"/>
          <p:cNvSpPr txBox="1">
            <a:spLocks/>
          </p:cNvSpPr>
          <p:nvPr/>
        </p:nvSpPr>
        <p:spPr>
          <a:xfrm>
            <a:off x="1031718" y="250110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dirty="0" smtClean="0">
                <a:solidFill>
                  <a:srgbClr val="7030A0"/>
                </a:solidFill>
              </a:rPr>
              <a:t>04</a:t>
            </a:r>
            <a:endParaRPr lang="en" sz="2800" dirty="0">
              <a:solidFill>
                <a:srgbClr val="7030A0"/>
              </a:solidFill>
            </a:endParaRPr>
          </a:p>
        </p:txBody>
      </p:sp>
      <p:sp>
        <p:nvSpPr>
          <p:cNvPr id="22" name="Google Shape;570;p43"/>
          <p:cNvSpPr txBox="1">
            <a:spLocks/>
          </p:cNvSpPr>
          <p:nvPr/>
        </p:nvSpPr>
        <p:spPr>
          <a:xfrm>
            <a:off x="1846910" y="2591498"/>
            <a:ext cx="6521458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dirty="0" smtClean="0">
                <a:solidFill>
                  <a:srgbClr val="7030A0"/>
                </a:solidFill>
              </a:rPr>
              <a:t>Types of Text Summarization</a:t>
            </a:r>
            <a:endParaRPr lang="en-US" sz="2200" dirty="0">
              <a:solidFill>
                <a:srgbClr val="7030A0"/>
              </a:solidFill>
            </a:endParaRPr>
          </a:p>
        </p:txBody>
      </p:sp>
      <p:grpSp>
        <p:nvGrpSpPr>
          <p:cNvPr id="25" name="Group 11"/>
          <p:cNvGrpSpPr>
            <a:grpSpLocks noChangeAspect="1"/>
          </p:cNvGrpSpPr>
          <p:nvPr/>
        </p:nvGrpSpPr>
        <p:grpSpPr bwMode="auto">
          <a:xfrm>
            <a:off x="134678" y="1239007"/>
            <a:ext cx="966757" cy="3640781"/>
            <a:chOff x="2681" y="545"/>
            <a:chExt cx="816" cy="2553"/>
          </a:xfrm>
        </p:grpSpPr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2681" y="545"/>
              <a:ext cx="816" cy="2553"/>
            </a:xfrm>
            <a:custGeom>
              <a:avLst/>
              <a:gdLst>
                <a:gd name="T0" fmla="*/ 230 w 342"/>
                <a:gd name="T1" fmla="*/ 37 h 1078"/>
                <a:gd name="T2" fmla="*/ 223 w 342"/>
                <a:gd name="T3" fmla="*/ 116 h 1078"/>
                <a:gd name="T4" fmla="*/ 203 w 342"/>
                <a:gd name="T5" fmla="*/ 159 h 1078"/>
                <a:gd name="T6" fmla="*/ 238 w 342"/>
                <a:gd name="T7" fmla="*/ 185 h 1078"/>
                <a:gd name="T8" fmla="*/ 304 w 342"/>
                <a:gd name="T9" fmla="*/ 271 h 1078"/>
                <a:gd name="T10" fmla="*/ 329 w 342"/>
                <a:gd name="T11" fmla="*/ 358 h 1078"/>
                <a:gd name="T12" fmla="*/ 278 w 342"/>
                <a:gd name="T13" fmla="*/ 377 h 1078"/>
                <a:gd name="T14" fmla="*/ 278 w 342"/>
                <a:gd name="T15" fmla="*/ 450 h 1078"/>
                <a:gd name="T16" fmla="*/ 286 w 342"/>
                <a:gd name="T17" fmla="*/ 572 h 1078"/>
                <a:gd name="T18" fmla="*/ 269 w 342"/>
                <a:gd name="T19" fmla="*/ 671 h 1078"/>
                <a:gd name="T20" fmla="*/ 233 w 342"/>
                <a:gd name="T21" fmla="*/ 921 h 1078"/>
                <a:gd name="T22" fmla="*/ 256 w 342"/>
                <a:gd name="T23" fmla="*/ 982 h 1078"/>
                <a:gd name="T24" fmla="*/ 284 w 342"/>
                <a:gd name="T25" fmla="*/ 1008 h 1078"/>
                <a:gd name="T26" fmla="*/ 257 w 342"/>
                <a:gd name="T27" fmla="*/ 1028 h 1078"/>
                <a:gd name="T28" fmla="*/ 212 w 342"/>
                <a:gd name="T29" fmla="*/ 1021 h 1078"/>
                <a:gd name="T30" fmla="*/ 158 w 342"/>
                <a:gd name="T31" fmla="*/ 1010 h 1078"/>
                <a:gd name="T32" fmla="*/ 162 w 342"/>
                <a:gd name="T33" fmla="*/ 952 h 1078"/>
                <a:gd name="T34" fmla="*/ 157 w 342"/>
                <a:gd name="T35" fmla="*/ 746 h 1078"/>
                <a:gd name="T36" fmla="*/ 74 w 342"/>
                <a:gd name="T37" fmla="*/ 1019 h 1078"/>
                <a:gd name="T38" fmla="*/ 88 w 342"/>
                <a:gd name="T39" fmla="*/ 1057 h 1078"/>
                <a:gd name="T40" fmla="*/ 24 w 342"/>
                <a:gd name="T41" fmla="*/ 1063 h 1078"/>
                <a:gd name="T42" fmla="*/ 2 w 342"/>
                <a:gd name="T43" fmla="*/ 1025 h 1078"/>
                <a:gd name="T44" fmla="*/ 6 w 342"/>
                <a:gd name="T45" fmla="*/ 980 h 1078"/>
                <a:gd name="T46" fmla="*/ 71 w 342"/>
                <a:gd name="T47" fmla="*/ 568 h 1078"/>
                <a:gd name="T48" fmla="*/ 70 w 342"/>
                <a:gd name="T49" fmla="*/ 492 h 1078"/>
                <a:gd name="T50" fmla="*/ 80 w 342"/>
                <a:gd name="T51" fmla="*/ 408 h 1078"/>
                <a:gd name="T52" fmla="*/ 56 w 342"/>
                <a:gd name="T53" fmla="*/ 284 h 1078"/>
                <a:gd name="T54" fmla="*/ 89 w 342"/>
                <a:gd name="T55" fmla="*/ 178 h 1078"/>
                <a:gd name="T56" fmla="*/ 134 w 342"/>
                <a:gd name="T57" fmla="*/ 138 h 1078"/>
                <a:gd name="T58" fmla="*/ 137 w 342"/>
                <a:gd name="T59" fmla="*/ 122 h 1078"/>
                <a:gd name="T60" fmla="*/ 126 w 342"/>
                <a:gd name="T61" fmla="*/ 88 h 1078"/>
                <a:gd name="T62" fmla="*/ 142 w 342"/>
                <a:gd name="T63" fmla="*/ 22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1078">
                  <a:moveTo>
                    <a:pt x="206" y="13"/>
                  </a:moveTo>
                  <a:cubicBezTo>
                    <a:pt x="214" y="14"/>
                    <a:pt x="223" y="19"/>
                    <a:pt x="230" y="37"/>
                  </a:cubicBezTo>
                  <a:cubicBezTo>
                    <a:pt x="236" y="55"/>
                    <a:pt x="237" y="68"/>
                    <a:pt x="231" y="81"/>
                  </a:cubicBezTo>
                  <a:cubicBezTo>
                    <a:pt x="225" y="94"/>
                    <a:pt x="225" y="104"/>
                    <a:pt x="223" y="116"/>
                  </a:cubicBezTo>
                  <a:cubicBezTo>
                    <a:pt x="220" y="128"/>
                    <a:pt x="212" y="147"/>
                    <a:pt x="206" y="149"/>
                  </a:cubicBezTo>
                  <a:cubicBezTo>
                    <a:pt x="201" y="150"/>
                    <a:pt x="203" y="154"/>
                    <a:pt x="203" y="159"/>
                  </a:cubicBezTo>
                  <a:cubicBezTo>
                    <a:pt x="203" y="165"/>
                    <a:pt x="206" y="172"/>
                    <a:pt x="206" y="172"/>
                  </a:cubicBezTo>
                  <a:cubicBezTo>
                    <a:pt x="206" y="172"/>
                    <a:pt x="222" y="181"/>
                    <a:pt x="238" y="185"/>
                  </a:cubicBezTo>
                  <a:cubicBezTo>
                    <a:pt x="253" y="189"/>
                    <a:pt x="277" y="206"/>
                    <a:pt x="279" y="228"/>
                  </a:cubicBezTo>
                  <a:cubicBezTo>
                    <a:pt x="281" y="250"/>
                    <a:pt x="291" y="260"/>
                    <a:pt x="304" y="271"/>
                  </a:cubicBezTo>
                  <a:cubicBezTo>
                    <a:pt x="317" y="283"/>
                    <a:pt x="331" y="283"/>
                    <a:pt x="335" y="303"/>
                  </a:cubicBezTo>
                  <a:cubicBezTo>
                    <a:pt x="339" y="324"/>
                    <a:pt x="342" y="352"/>
                    <a:pt x="329" y="358"/>
                  </a:cubicBezTo>
                  <a:cubicBezTo>
                    <a:pt x="316" y="364"/>
                    <a:pt x="284" y="361"/>
                    <a:pt x="284" y="361"/>
                  </a:cubicBezTo>
                  <a:cubicBezTo>
                    <a:pt x="284" y="361"/>
                    <a:pt x="283" y="372"/>
                    <a:pt x="278" y="377"/>
                  </a:cubicBezTo>
                  <a:cubicBezTo>
                    <a:pt x="273" y="382"/>
                    <a:pt x="265" y="386"/>
                    <a:pt x="265" y="386"/>
                  </a:cubicBezTo>
                  <a:cubicBezTo>
                    <a:pt x="265" y="386"/>
                    <a:pt x="275" y="424"/>
                    <a:pt x="278" y="450"/>
                  </a:cubicBezTo>
                  <a:cubicBezTo>
                    <a:pt x="280" y="476"/>
                    <a:pt x="284" y="530"/>
                    <a:pt x="286" y="543"/>
                  </a:cubicBezTo>
                  <a:cubicBezTo>
                    <a:pt x="289" y="556"/>
                    <a:pt x="291" y="567"/>
                    <a:pt x="286" y="572"/>
                  </a:cubicBezTo>
                  <a:cubicBezTo>
                    <a:pt x="280" y="576"/>
                    <a:pt x="277" y="577"/>
                    <a:pt x="277" y="577"/>
                  </a:cubicBezTo>
                  <a:cubicBezTo>
                    <a:pt x="277" y="577"/>
                    <a:pt x="275" y="635"/>
                    <a:pt x="269" y="671"/>
                  </a:cubicBezTo>
                  <a:cubicBezTo>
                    <a:pt x="264" y="707"/>
                    <a:pt x="255" y="747"/>
                    <a:pt x="248" y="789"/>
                  </a:cubicBezTo>
                  <a:cubicBezTo>
                    <a:pt x="241" y="831"/>
                    <a:pt x="235" y="900"/>
                    <a:pt x="233" y="921"/>
                  </a:cubicBezTo>
                  <a:cubicBezTo>
                    <a:pt x="230" y="942"/>
                    <a:pt x="229" y="943"/>
                    <a:pt x="233" y="952"/>
                  </a:cubicBezTo>
                  <a:cubicBezTo>
                    <a:pt x="236" y="961"/>
                    <a:pt x="261" y="979"/>
                    <a:pt x="256" y="982"/>
                  </a:cubicBezTo>
                  <a:cubicBezTo>
                    <a:pt x="252" y="985"/>
                    <a:pt x="252" y="985"/>
                    <a:pt x="252" y="985"/>
                  </a:cubicBezTo>
                  <a:cubicBezTo>
                    <a:pt x="252" y="985"/>
                    <a:pt x="269" y="1008"/>
                    <a:pt x="284" y="1008"/>
                  </a:cubicBezTo>
                  <a:cubicBezTo>
                    <a:pt x="299" y="1008"/>
                    <a:pt x="317" y="1013"/>
                    <a:pt x="317" y="1024"/>
                  </a:cubicBezTo>
                  <a:cubicBezTo>
                    <a:pt x="317" y="1035"/>
                    <a:pt x="272" y="1028"/>
                    <a:pt x="257" y="1028"/>
                  </a:cubicBezTo>
                  <a:cubicBezTo>
                    <a:pt x="242" y="1028"/>
                    <a:pt x="226" y="1021"/>
                    <a:pt x="219" y="1017"/>
                  </a:cubicBezTo>
                  <a:cubicBezTo>
                    <a:pt x="211" y="1014"/>
                    <a:pt x="212" y="1021"/>
                    <a:pt x="212" y="1021"/>
                  </a:cubicBezTo>
                  <a:cubicBezTo>
                    <a:pt x="212" y="1021"/>
                    <a:pt x="192" y="1021"/>
                    <a:pt x="178" y="1020"/>
                  </a:cubicBezTo>
                  <a:cubicBezTo>
                    <a:pt x="164" y="1018"/>
                    <a:pt x="158" y="1018"/>
                    <a:pt x="158" y="1010"/>
                  </a:cubicBezTo>
                  <a:cubicBezTo>
                    <a:pt x="158" y="1002"/>
                    <a:pt x="158" y="999"/>
                    <a:pt x="158" y="999"/>
                  </a:cubicBezTo>
                  <a:cubicBezTo>
                    <a:pt x="158" y="999"/>
                    <a:pt x="158" y="977"/>
                    <a:pt x="162" y="952"/>
                  </a:cubicBezTo>
                  <a:cubicBezTo>
                    <a:pt x="165" y="928"/>
                    <a:pt x="163" y="833"/>
                    <a:pt x="162" y="804"/>
                  </a:cubicBezTo>
                  <a:cubicBezTo>
                    <a:pt x="160" y="775"/>
                    <a:pt x="157" y="746"/>
                    <a:pt x="157" y="746"/>
                  </a:cubicBezTo>
                  <a:cubicBezTo>
                    <a:pt x="157" y="746"/>
                    <a:pt x="128" y="846"/>
                    <a:pt x="113" y="901"/>
                  </a:cubicBezTo>
                  <a:cubicBezTo>
                    <a:pt x="97" y="957"/>
                    <a:pt x="78" y="1016"/>
                    <a:pt x="74" y="1019"/>
                  </a:cubicBezTo>
                  <a:cubicBezTo>
                    <a:pt x="70" y="1021"/>
                    <a:pt x="71" y="1025"/>
                    <a:pt x="71" y="1025"/>
                  </a:cubicBezTo>
                  <a:cubicBezTo>
                    <a:pt x="71" y="1025"/>
                    <a:pt x="87" y="1044"/>
                    <a:pt x="88" y="1057"/>
                  </a:cubicBezTo>
                  <a:cubicBezTo>
                    <a:pt x="89" y="1070"/>
                    <a:pt x="92" y="1075"/>
                    <a:pt x="79" y="1077"/>
                  </a:cubicBezTo>
                  <a:cubicBezTo>
                    <a:pt x="66" y="1078"/>
                    <a:pt x="35" y="1070"/>
                    <a:pt x="24" y="1063"/>
                  </a:cubicBezTo>
                  <a:cubicBezTo>
                    <a:pt x="14" y="1055"/>
                    <a:pt x="13" y="1047"/>
                    <a:pt x="8" y="1043"/>
                  </a:cubicBezTo>
                  <a:cubicBezTo>
                    <a:pt x="2" y="1040"/>
                    <a:pt x="0" y="1034"/>
                    <a:pt x="2" y="1025"/>
                  </a:cubicBezTo>
                  <a:cubicBezTo>
                    <a:pt x="5" y="1016"/>
                    <a:pt x="5" y="1014"/>
                    <a:pt x="5" y="1014"/>
                  </a:cubicBezTo>
                  <a:cubicBezTo>
                    <a:pt x="5" y="1014"/>
                    <a:pt x="1" y="1011"/>
                    <a:pt x="6" y="980"/>
                  </a:cubicBezTo>
                  <a:cubicBezTo>
                    <a:pt x="11" y="950"/>
                    <a:pt x="35" y="786"/>
                    <a:pt x="50" y="712"/>
                  </a:cubicBezTo>
                  <a:cubicBezTo>
                    <a:pt x="66" y="639"/>
                    <a:pt x="71" y="577"/>
                    <a:pt x="71" y="568"/>
                  </a:cubicBezTo>
                  <a:cubicBezTo>
                    <a:pt x="71" y="558"/>
                    <a:pt x="68" y="559"/>
                    <a:pt x="62" y="556"/>
                  </a:cubicBezTo>
                  <a:cubicBezTo>
                    <a:pt x="56" y="552"/>
                    <a:pt x="68" y="513"/>
                    <a:pt x="70" y="492"/>
                  </a:cubicBezTo>
                  <a:cubicBezTo>
                    <a:pt x="71" y="471"/>
                    <a:pt x="73" y="456"/>
                    <a:pt x="73" y="442"/>
                  </a:cubicBezTo>
                  <a:cubicBezTo>
                    <a:pt x="72" y="428"/>
                    <a:pt x="78" y="419"/>
                    <a:pt x="80" y="408"/>
                  </a:cubicBezTo>
                  <a:cubicBezTo>
                    <a:pt x="81" y="397"/>
                    <a:pt x="85" y="368"/>
                    <a:pt x="77" y="344"/>
                  </a:cubicBezTo>
                  <a:cubicBezTo>
                    <a:pt x="68" y="319"/>
                    <a:pt x="60" y="289"/>
                    <a:pt x="56" y="284"/>
                  </a:cubicBezTo>
                  <a:cubicBezTo>
                    <a:pt x="52" y="279"/>
                    <a:pt x="56" y="261"/>
                    <a:pt x="58" y="238"/>
                  </a:cubicBezTo>
                  <a:cubicBezTo>
                    <a:pt x="60" y="214"/>
                    <a:pt x="66" y="190"/>
                    <a:pt x="89" y="178"/>
                  </a:cubicBezTo>
                  <a:cubicBezTo>
                    <a:pt x="112" y="165"/>
                    <a:pt x="122" y="162"/>
                    <a:pt x="128" y="152"/>
                  </a:cubicBezTo>
                  <a:cubicBezTo>
                    <a:pt x="135" y="141"/>
                    <a:pt x="131" y="140"/>
                    <a:pt x="134" y="138"/>
                  </a:cubicBezTo>
                  <a:cubicBezTo>
                    <a:pt x="137" y="136"/>
                    <a:pt x="138" y="135"/>
                    <a:pt x="138" y="135"/>
                  </a:cubicBezTo>
                  <a:cubicBezTo>
                    <a:pt x="138" y="135"/>
                    <a:pt x="138" y="126"/>
                    <a:pt x="137" y="122"/>
                  </a:cubicBezTo>
                  <a:cubicBezTo>
                    <a:pt x="136" y="118"/>
                    <a:pt x="132" y="118"/>
                    <a:pt x="131" y="113"/>
                  </a:cubicBezTo>
                  <a:cubicBezTo>
                    <a:pt x="129" y="109"/>
                    <a:pt x="125" y="96"/>
                    <a:pt x="126" y="88"/>
                  </a:cubicBezTo>
                  <a:cubicBezTo>
                    <a:pt x="127" y="80"/>
                    <a:pt x="129" y="79"/>
                    <a:pt x="129" y="79"/>
                  </a:cubicBezTo>
                  <a:cubicBezTo>
                    <a:pt x="129" y="79"/>
                    <a:pt x="125" y="35"/>
                    <a:pt x="142" y="22"/>
                  </a:cubicBezTo>
                  <a:cubicBezTo>
                    <a:pt x="159" y="10"/>
                    <a:pt x="189" y="0"/>
                    <a:pt x="206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2998" y="867"/>
              <a:ext cx="184" cy="156"/>
            </a:xfrm>
            <a:custGeom>
              <a:avLst/>
              <a:gdLst>
                <a:gd name="T0" fmla="*/ 70 w 77"/>
                <a:gd name="T1" fmla="*/ 26 h 66"/>
                <a:gd name="T2" fmla="*/ 73 w 77"/>
                <a:gd name="T3" fmla="*/ 36 h 66"/>
                <a:gd name="T4" fmla="*/ 74 w 77"/>
                <a:gd name="T5" fmla="*/ 37 h 66"/>
                <a:gd name="T6" fmla="*/ 77 w 77"/>
                <a:gd name="T7" fmla="*/ 66 h 66"/>
                <a:gd name="T8" fmla="*/ 74 w 77"/>
                <a:gd name="T9" fmla="*/ 63 h 66"/>
                <a:gd name="T10" fmla="*/ 63 w 77"/>
                <a:gd name="T11" fmla="*/ 48 h 66"/>
                <a:gd name="T12" fmla="*/ 56 w 77"/>
                <a:gd name="T13" fmla="*/ 63 h 66"/>
                <a:gd name="T14" fmla="*/ 0 w 77"/>
                <a:gd name="T15" fmla="*/ 4 h 66"/>
                <a:gd name="T16" fmla="*/ 1 w 77"/>
                <a:gd name="T17" fmla="*/ 2 h 66"/>
                <a:gd name="T18" fmla="*/ 5 w 77"/>
                <a:gd name="T19" fmla="*/ 0 h 66"/>
                <a:gd name="T20" fmla="*/ 27 w 77"/>
                <a:gd name="T21" fmla="*/ 25 h 66"/>
                <a:gd name="T22" fmla="*/ 63 w 77"/>
                <a:gd name="T23" fmla="*/ 45 h 66"/>
                <a:gd name="T24" fmla="*/ 70 w 77"/>
                <a:gd name="T25" fmla="*/ 2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66">
                  <a:moveTo>
                    <a:pt x="70" y="26"/>
                  </a:moveTo>
                  <a:cubicBezTo>
                    <a:pt x="71" y="31"/>
                    <a:pt x="73" y="36"/>
                    <a:pt x="73" y="36"/>
                  </a:cubicBezTo>
                  <a:cubicBezTo>
                    <a:pt x="73" y="36"/>
                    <a:pt x="74" y="37"/>
                    <a:pt x="74" y="37"/>
                  </a:cubicBezTo>
                  <a:cubicBezTo>
                    <a:pt x="74" y="43"/>
                    <a:pt x="76" y="56"/>
                    <a:pt x="77" y="66"/>
                  </a:cubicBezTo>
                  <a:cubicBezTo>
                    <a:pt x="76" y="66"/>
                    <a:pt x="75" y="65"/>
                    <a:pt x="74" y="63"/>
                  </a:cubicBezTo>
                  <a:cubicBezTo>
                    <a:pt x="69" y="52"/>
                    <a:pt x="67" y="46"/>
                    <a:pt x="63" y="48"/>
                  </a:cubicBezTo>
                  <a:cubicBezTo>
                    <a:pt x="61" y="50"/>
                    <a:pt x="58" y="57"/>
                    <a:pt x="56" y="63"/>
                  </a:cubicBezTo>
                  <a:cubicBezTo>
                    <a:pt x="43" y="48"/>
                    <a:pt x="12" y="1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8" y="6"/>
                    <a:pt x="17" y="19"/>
                    <a:pt x="27" y="25"/>
                  </a:cubicBezTo>
                  <a:cubicBezTo>
                    <a:pt x="38" y="31"/>
                    <a:pt x="63" y="45"/>
                    <a:pt x="63" y="45"/>
                  </a:cubicBezTo>
                  <a:cubicBezTo>
                    <a:pt x="63" y="45"/>
                    <a:pt x="68" y="33"/>
                    <a:pt x="70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auto">
            <a:xfrm>
              <a:off x="3210" y="1225"/>
              <a:ext cx="93" cy="130"/>
            </a:xfrm>
            <a:custGeom>
              <a:avLst/>
              <a:gdLst>
                <a:gd name="T0" fmla="*/ 7 w 39"/>
                <a:gd name="T1" fmla="*/ 43 h 55"/>
                <a:gd name="T2" fmla="*/ 21 w 39"/>
                <a:gd name="T3" fmla="*/ 27 h 55"/>
                <a:gd name="T4" fmla="*/ 5 w 39"/>
                <a:gd name="T5" fmla="*/ 8 h 55"/>
                <a:gd name="T6" fmla="*/ 19 w 39"/>
                <a:gd name="T7" fmla="*/ 8 h 55"/>
                <a:gd name="T8" fmla="*/ 39 w 39"/>
                <a:gd name="T9" fmla="*/ 55 h 55"/>
                <a:gd name="T10" fmla="*/ 7 w 39"/>
                <a:gd name="T11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55">
                  <a:moveTo>
                    <a:pt x="7" y="43"/>
                  </a:moveTo>
                  <a:cubicBezTo>
                    <a:pt x="7" y="43"/>
                    <a:pt x="21" y="38"/>
                    <a:pt x="21" y="27"/>
                  </a:cubicBezTo>
                  <a:cubicBezTo>
                    <a:pt x="21" y="16"/>
                    <a:pt x="11" y="8"/>
                    <a:pt x="5" y="8"/>
                  </a:cubicBezTo>
                  <a:cubicBezTo>
                    <a:pt x="0" y="7"/>
                    <a:pt x="8" y="0"/>
                    <a:pt x="19" y="8"/>
                  </a:cubicBezTo>
                  <a:cubicBezTo>
                    <a:pt x="30" y="17"/>
                    <a:pt x="39" y="55"/>
                    <a:pt x="39" y="55"/>
                  </a:cubicBezTo>
                  <a:cubicBezTo>
                    <a:pt x="39" y="55"/>
                    <a:pt x="16" y="47"/>
                    <a:pt x="7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3296" y="1371"/>
              <a:ext cx="22" cy="100"/>
            </a:xfrm>
            <a:custGeom>
              <a:avLst/>
              <a:gdLst>
                <a:gd name="T0" fmla="*/ 3 w 9"/>
                <a:gd name="T1" fmla="*/ 0 h 42"/>
                <a:gd name="T2" fmla="*/ 9 w 9"/>
                <a:gd name="T3" fmla="*/ 35 h 42"/>
                <a:gd name="T4" fmla="*/ 0 w 9"/>
                <a:gd name="T5" fmla="*/ 42 h 42"/>
                <a:gd name="T6" fmla="*/ 3 w 9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2">
                  <a:moveTo>
                    <a:pt x="3" y="0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2" y="1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28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2308781"/>
            <a:ext cx="5029228" cy="1150293"/>
          </a:xfrm>
        </p:spPr>
        <p:txBody>
          <a:bodyPr/>
          <a:lstStyle/>
          <a:p>
            <a:pPr algn="just"/>
            <a:r>
              <a:rPr lang="en-US" dirty="0">
                <a:solidFill>
                  <a:srgbClr val="FF0000"/>
                </a:solidFill>
              </a:rPr>
              <a:t>Text summarization </a:t>
            </a:r>
            <a:r>
              <a:rPr lang="en-US" dirty="0"/>
              <a:t>refers to the technique of </a:t>
            </a:r>
            <a:r>
              <a:rPr lang="en-US" dirty="0">
                <a:solidFill>
                  <a:srgbClr val="FF0000"/>
                </a:solidFill>
              </a:rPr>
              <a:t>shortening long pieces </a:t>
            </a:r>
            <a:r>
              <a:rPr lang="en-US" dirty="0"/>
              <a:t>of text.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1" t="20533" r="20083" b="2555"/>
          <a:stretch/>
        </p:blipFill>
        <p:spPr>
          <a:xfrm>
            <a:off x="5656140" y="1988127"/>
            <a:ext cx="3307751" cy="2898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350" y="1114868"/>
            <a:ext cx="8298886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just">
              <a:lnSpc>
                <a:spcPct val="115000"/>
              </a:lnSpc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can take days or weeks to sift through a 50-page technical </a:t>
            </a:r>
            <a:r>
              <a:rPr lang="en-US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document. Filtering 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out </a:t>
            </a:r>
            <a:r>
              <a:rPr lang="en-US" sz="1800" dirty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irrelevant material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writing 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 complete </a:t>
            </a:r>
            <a:r>
              <a:rPr lang="en-US" sz="18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summary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of the text without compromising on correctness is very important</a:t>
            </a:r>
            <a:r>
              <a:rPr lang="en-US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700" y="3541216"/>
            <a:ext cx="6262281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just">
              <a:lnSpc>
                <a:spcPct val="115000"/>
              </a:lnSpc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is why </a:t>
            </a:r>
            <a:r>
              <a:rPr lang="en-US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data science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natural language processing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(NLP) text summarization come in handy</a:t>
            </a:r>
            <a:r>
              <a:rPr lang="en-US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586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 summarization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319245"/>
            <a:ext cx="8300672" cy="1324718"/>
          </a:xfrm>
        </p:spPr>
        <p:txBody>
          <a:bodyPr/>
          <a:lstStyle/>
          <a:p>
            <a:pPr algn="just"/>
            <a:r>
              <a:rPr lang="en-US" dirty="0" smtClean="0"/>
              <a:t>NLP text summarization is the process of breaking down lengthy text into digestible paragraphs or sentences. </a:t>
            </a:r>
          </a:p>
          <a:p>
            <a:pPr algn="just"/>
            <a:r>
              <a:rPr lang="en-US" dirty="0" smtClean="0"/>
              <a:t>This method extracts vital information while also preserving the meaning of the text.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" t="20507" r="3381" b="14123"/>
          <a:stretch/>
        </p:blipFill>
        <p:spPr>
          <a:xfrm>
            <a:off x="4749210" y="2566798"/>
            <a:ext cx="3848986" cy="2444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5172" y="1757438"/>
            <a:ext cx="6650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9" y="2731863"/>
            <a:ext cx="2162175" cy="2114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31727" y="3158836"/>
            <a:ext cx="680645" cy="15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 summarization Cont…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266325"/>
            <a:ext cx="8130551" cy="994866"/>
          </a:xfrm>
        </p:spPr>
        <p:txBody>
          <a:bodyPr/>
          <a:lstStyle/>
          <a:p>
            <a:pPr algn="just"/>
            <a:r>
              <a:rPr lang="en-US" dirty="0" smtClean="0"/>
              <a:t>Text </a:t>
            </a:r>
            <a:r>
              <a:rPr lang="en-US" dirty="0"/>
              <a:t>summarization is the process of creating a </a:t>
            </a:r>
            <a:r>
              <a:rPr lang="en-US" dirty="0">
                <a:solidFill>
                  <a:srgbClr val="FF0000"/>
                </a:solidFill>
              </a:rPr>
              <a:t>concise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coherent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fluent</a:t>
            </a:r>
            <a:r>
              <a:rPr lang="en-US" dirty="0"/>
              <a:t> summary of a longer text document, which involves underlining the document’s </a:t>
            </a:r>
            <a:r>
              <a:rPr lang="en-US" dirty="0">
                <a:solidFill>
                  <a:srgbClr val="FF0000"/>
                </a:solidFill>
              </a:rPr>
              <a:t>key points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76" y="2147731"/>
            <a:ext cx="3423684" cy="1963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699" y="3997750"/>
            <a:ext cx="8070205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just">
              <a:lnSpc>
                <a:spcPct val="115000"/>
              </a:lnSpc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This </a:t>
            </a:r>
            <a:r>
              <a:rPr lang="en-US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reduces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the time required for </a:t>
            </a:r>
            <a:r>
              <a:rPr lang="en-US" sz="18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grasping lengthy pieces</a:t>
            </a:r>
            <a:r>
              <a:rPr lang="en-US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such as articles without losing vital information</a:t>
            </a:r>
            <a:r>
              <a:rPr lang="en-US" sz="1800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8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1186;p29"/>
          <p:cNvGrpSpPr/>
          <p:nvPr/>
        </p:nvGrpSpPr>
        <p:grpSpPr>
          <a:xfrm>
            <a:off x="1899684" y="2318141"/>
            <a:ext cx="2324986" cy="1686232"/>
            <a:chOff x="457200" y="997005"/>
            <a:chExt cx="4114785" cy="3734967"/>
          </a:xfrm>
        </p:grpSpPr>
        <p:sp>
          <p:nvSpPr>
            <p:cNvPr id="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62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>
            <a:spLocks noGrp="1"/>
          </p:cNvSpPr>
          <p:nvPr>
            <p:ph type="title"/>
          </p:nvPr>
        </p:nvSpPr>
        <p:spPr>
          <a:xfrm>
            <a:off x="311700" y="323756"/>
            <a:ext cx="8520600" cy="559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" dirty="0"/>
              <a:t>What is Text </a:t>
            </a:r>
            <a:r>
              <a:rPr lang="en" dirty="0" smtClean="0"/>
              <a:t>Summarization </a:t>
            </a:r>
            <a:r>
              <a:rPr lang="en-US" dirty="0"/>
              <a:t>Cont</a:t>
            </a:r>
            <a:r>
              <a:rPr lang="en-US" dirty="0" smtClean="0"/>
              <a:t>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39"/>
          <p:cNvSpPr/>
          <p:nvPr/>
        </p:nvSpPr>
        <p:spPr>
          <a:xfrm>
            <a:off x="4765306" y="3517722"/>
            <a:ext cx="427704" cy="26593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37" y="2735379"/>
            <a:ext cx="3284673" cy="18288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35" y="3139170"/>
            <a:ext cx="2529349" cy="107663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94" y="1104443"/>
            <a:ext cx="6260690" cy="1624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25"/>
            <a:ext cx="3584133" cy="2955231"/>
          </a:xfrm>
        </p:spPr>
        <p:txBody>
          <a:bodyPr/>
          <a:lstStyle/>
          <a:p>
            <a:pPr algn="just"/>
            <a:r>
              <a:rPr lang="en-US" sz="2000" dirty="0" smtClean="0">
                <a:solidFill>
                  <a:srgbClr val="002060"/>
                </a:solidFill>
              </a:rPr>
              <a:t>Install and import library</a:t>
            </a:r>
          </a:p>
          <a:p>
            <a:pPr algn="just"/>
            <a:r>
              <a:rPr lang="en-US" sz="2000" dirty="0" smtClean="0">
                <a:solidFill>
                  <a:srgbClr val="002060"/>
                </a:solidFill>
              </a:rPr>
              <a:t>Prepare corpus</a:t>
            </a:r>
          </a:p>
          <a:p>
            <a:pPr algn="just"/>
            <a:r>
              <a:rPr lang="en-US" sz="2000" dirty="0" smtClean="0">
                <a:solidFill>
                  <a:srgbClr val="002060"/>
                </a:solidFill>
              </a:rPr>
              <a:t>Data Preprocessing</a:t>
            </a:r>
          </a:p>
          <a:p>
            <a:pPr lvl="1" algn="just">
              <a:lnSpc>
                <a:spcPct val="100000"/>
              </a:lnSpc>
            </a:pPr>
            <a:r>
              <a:rPr lang="en-US" sz="1600" b="1" dirty="0" smtClean="0">
                <a:solidFill>
                  <a:srgbClr val="0070C0"/>
                </a:solidFill>
              </a:rPr>
              <a:t>Text Cleaning</a:t>
            </a:r>
          </a:p>
          <a:p>
            <a:pPr lvl="1" algn="just">
              <a:lnSpc>
                <a:spcPct val="100000"/>
              </a:lnSpc>
            </a:pPr>
            <a:r>
              <a:rPr lang="en-US" sz="1600" b="1" dirty="0" smtClean="0">
                <a:solidFill>
                  <a:srgbClr val="0070C0"/>
                </a:solidFill>
              </a:rPr>
              <a:t>segmentation</a:t>
            </a:r>
          </a:p>
          <a:p>
            <a:pPr lvl="1" algn="just">
              <a:lnSpc>
                <a:spcPct val="100000"/>
              </a:lnSpc>
            </a:pPr>
            <a:r>
              <a:rPr lang="en-US" sz="1600" b="1" dirty="0" smtClean="0">
                <a:solidFill>
                  <a:srgbClr val="0070C0"/>
                </a:solidFill>
              </a:rPr>
              <a:t>Tokenization</a:t>
            </a:r>
          </a:p>
          <a:p>
            <a:pPr lvl="1" algn="just">
              <a:lnSpc>
                <a:spcPct val="100000"/>
              </a:lnSpc>
            </a:pPr>
            <a:r>
              <a:rPr lang="en-US" sz="1600" b="1" dirty="0" smtClean="0">
                <a:solidFill>
                  <a:srgbClr val="0070C0"/>
                </a:solidFill>
              </a:rPr>
              <a:t>Stop word removal</a:t>
            </a:r>
          </a:p>
          <a:p>
            <a:pPr lvl="1" algn="just">
              <a:lnSpc>
                <a:spcPct val="100000"/>
              </a:lnSpc>
            </a:pPr>
            <a:endParaRPr lang="en-US" sz="1600" b="1" dirty="0" smtClean="0">
              <a:solidFill>
                <a:srgbClr val="0070C0"/>
              </a:solidFill>
            </a:endParaRPr>
          </a:p>
          <a:p>
            <a:pPr lvl="1" algn="just"/>
            <a:endParaRPr lang="en-U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311700" y="4082103"/>
            <a:ext cx="3815411" cy="460375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Feature extraction (TF-IDF</a:t>
            </a:r>
            <a:r>
              <a:rPr lang="en-US" sz="2000" dirty="0" smtClean="0">
                <a:solidFill>
                  <a:srgbClr val="002060"/>
                </a:solidFill>
              </a:rPr>
              <a:t>)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 t="19785" r="8866" b="11398"/>
          <a:stretch/>
        </p:blipFill>
        <p:spPr>
          <a:xfrm>
            <a:off x="4127058" y="2678906"/>
            <a:ext cx="4279745" cy="2208701"/>
          </a:xfrm>
          <a:prstGeom prst="rect">
            <a:avLst/>
          </a:prstGeom>
        </p:spPr>
      </p:pic>
      <p:pic>
        <p:nvPicPr>
          <p:cNvPr id="9" name="Google Shape;132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070" y="778669"/>
            <a:ext cx="4622006" cy="18406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29;p103"/>
          <p:cNvSpPr txBox="1">
            <a:spLocks/>
          </p:cNvSpPr>
          <p:nvPr/>
        </p:nvSpPr>
        <p:spPr>
          <a:xfrm rot="222">
            <a:off x="4205076" y="993658"/>
            <a:ext cx="4279700" cy="1467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 sz="1600" b="1" dirty="0" smtClean="0">
                <a:solidFill>
                  <a:srgbClr val="0070C0"/>
                </a:solidFill>
              </a:rPr>
              <a:t>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 smtClean="0"/>
              <a:t>We </a:t>
            </a:r>
            <a:r>
              <a:rPr lang="en-US" sz="1200" b="1" dirty="0"/>
              <a:t>have </a:t>
            </a:r>
            <a:r>
              <a:rPr lang="en-US" sz="1200" b="1" dirty="0" smtClean="0"/>
              <a:t>document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 smtClean="0"/>
              <a:t>Only </a:t>
            </a:r>
            <a:r>
              <a:rPr lang="en-US" sz="1200" b="1" dirty="0"/>
              <a:t>2 contain a certain </a:t>
            </a:r>
            <a:r>
              <a:rPr lang="en-US" sz="1200" b="1" dirty="0" smtClean="0"/>
              <a:t>keyword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 smtClean="0"/>
              <a:t>The keyword appears 4 times in a 100 words document.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9798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Con…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2728655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Sentence</a:t>
            </a:r>
            <a:r>
              <a:rPr lang="en-US" sz="1600" b="1" spc="-25" dirty="0">
                <a:solidFill>
                  <a:srgbClr val="00B050"/>
                </a:solidFill>
              </a:rPr>
              <a:t> </a:t>
            </a:r>
            <a:r>
              <a:rPr lang="en-US" sz="1600" b="1" spc="-10" dirty="0" smtClean="0">
                <a:solidFill>
                  <a:srgbClr val="00B050"/>
                </a:solidFill>
              </a:rPr>
              <a:t>Segmentation</a:t>
            </a:r>
          </a:p>
          <a:p>
            <a:r>
              <a:rPr lang="en-US" sz="1600" dirty="0">
                <a:solidFill>
                  <a:srgbClr val="7030A0"/>
                </a:solidFill>
              </a:rPr>
              <a:t>Converts</a:t>
            </a:r>
            <a:r>
              <a:rPr lang="en-US" sz="1600" spc="-5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raw</a:t>
            </a:r>
            <a:r>
              <a:rPr lang="en-US" sz="1600" spc="-2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text</a:t>
            </a:r>
            <a:r>
              <a:rPr lang="en-US" sz="1600" spc="-5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into </a:t>
            </a:r>
            <a:r>
              <a:rPr lang="en-US" sz="1600" spc="-10" dirty="0">
                <a:solidFill>
                  <a:srgbClr val="7030A0"/>
                </a:solidFill>
              </a:rPr>
              <a:t>sentences</a:t>
            </a:r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List</a:t>
            </a:r>
            <a:r>
              <a:rPr lang="en-US" sz="1600" spc="-2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of</a:t>
            </a:r>
            <a:r>
              <a:rPr lang="en-US" sz="1600" spc="5" dirty="0">
                <a:solidFill>
                  <a:srgbClr val="7030A0"/>
                </a:solidFill>
              </a:rPr>
              <a:t> </a:t>
            </a:r>
            <a:r>
              <a:rPr lang="en-US" sz="1600" spc="-10" dirty="0">
                <a:solidFill>
                  <a:srgbClr val="7030A0"/>
                </a:solidFill>
              </a:rPr>
              <a:t>strings</a:t>
            </a:r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Sentence</a:t>
            </a:r>
            <a:r>
              <a:rPr lang="en-US" sz="1600" spc="-15" dirty="0">
                <a:solidFill>
                  <a:srgbClr val="7030A0"/>
                </a:solidFill>
              </a:rPr>
              <a:t> </a:t>
            </a:r>
            <a:r>
              <a:rPr lang="en-US" sz="1600" spc="-10" dirty="0">
                <a:solidFill>
                  <a:srgbClr val="7030A0"/>
                </a:solidFill>
              </a:rPr>
              <a:t>tokenizer</a:t>
            </a:r>
            <a:endParaRPr lang="en-US" sz="1600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sz="1600" b="1" dirty="0" smtClean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US" sz="1600" b="1" dirty="0" smtClean="0">
                <a:solidFill>
                  <a:srgbClr val="002060"/>
                </a:solidFill>
              </a:rPr>
              <a:t>Example:</a:t>
            </a:r>
          </a:p>
          <a:p>
            <a:pPr marL="114300" indent="0">
              <a:buNone/>
            </a:pPr>
            <a:r>
              <a:rPr lang="en-US" sz="1600" dirty="0" smtClean="0">
                <a:solidFill>
                  <a:srgbClr val="002060"/>
                </a:solidFill>
              </a:rPr>
              <a:t>Input text: </a:t>
            </a:r>
            <a:r>
              <a:rPr lang="am-ET" sz="1600" b="1" dirty="0" smtClean="0">
                <a:solidFill>
                  <a:srgbClr val="00B050"/>
                </a:solidFill>
              </a:rPr>
              <a:t>አበበ በሶ በላ።</a:t>
            </a:r>
            <a:r>
              <a:rPr lang="en-US" sz="1600" b="1" dirty="0" smtClean="0">
                <a:solidFill>
                  <a:srgbClr val="00B050"/>
                </a:solidFill>
              </a:rPr>
              <a:t> </a:t>
            </a:r>
            <a:r>
              <a:rPr lang="am-ET" sz="1600" b="1" dirty="0" smtClean="0">
                <a:solidFill>
                  <a:srgbClr val="00B050"/>
                </a:solidFill>
              </a:rPr>
              <a:t>አለሙ ወደ በቱ ሄድ።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marL="114300" indent="0">
              <a:buNone/>
            </a:pPr>
            <a:r>
              <a:rPr lang="en-US" sz="1600" dirty="0" smtClean="0">
                <a:solidFill>
                  <a:srgbClr val="002060"/>
                </a:solidFill>
              </a:rPr>
              <a:t>Output Seg1: </a:t>
            </a:r>
            <a:r>
              <a:rPr lang="am-ET" sz="1600" b="1" dirty="0">
                <a:solidFill>
                  <a:srgbClr val="00B050"/>
                </a:solidFill>
              </a:rPr>
              <a:t>አበበ በሶ በላ</a:t>
            </a:r>
            <a:r>
              <a:rPr lang="am-ET" sz="1600" b="1" dirty="0" smtClean="0">
                <a:solidFill>
                  <a:srgbClr val="00B050"/>
                </a:solidFill>
              </a:rPr>
              <a:t>።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marL="114300" indent="0">
              <a:buNone/>
            </a:pPr>
            <a:r>
              <a:rPr lang="en-US" sz="1600" dirty="0" smtClean="0">
                <a:solidFill>
                  <a:srgbClr val="002060"/>
                </a:solidFill>
              </a:rPr>
              <a:t>Output Seg2: </a:t>
            </a:r>
            <a:r>
              <a:rPr lang="am-ET" sz="1600" b="1" dirty="0">
                <a:solidFill>
                  <a:srgbClr val="00B050"/>
                </a:solidFill>
              </a:rPr>
              <a:t>አስቴር ትምህርት ቤት ሄደች።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4286250" y="1298076"/>
            <a:ext cx="4462239" cy="2763561"/>
          </a:xfrm>
        </p:spPr>
        <p:txBody>
          <a:bodyPr/>
          <a:lstStyle/>
          <a:p>
            <a:pPr marL="13970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Tokenization</a:t>
            </a:r>
          </a:p>
          <a:p>
            <a:r>
              <a:rPr lang="en-US" sz="1600" dirty="0">
                <a:solidFill>
                  <a:srgbClr val="7030A0"/>
                </a:solidFill>
              </a:rPr>
              <a:t>Identifies</a:t>
            </a:r>
            <a:r>
              <a:rPr lang="en-US" sz="1600" spc="-2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the</a:t>
            </a:r>
            <a:r>
              <a:rPr lang="en-US" sz="1600" spc="-15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word</a:t>
            </a:r>
            <a:r>
              <a:rPr lang="en-US" sz="1600" spc="-25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tokens</a:t>
            </a:r>
            <a:r>
              <a:rPr lang="en-US" sz="1600" spc="-25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from</a:t>
            </a:r>
            <a:r>
              <a:rPr lang="en-US" sz="1600" spc="-20" dirty="0">
                <a:solidFill>
                  <a:srgbClr val="7030A0"/>
                </a:solidFill>
              </a:rPr>
              <a:t> </a:t>
            </a:r>
            <a:r>
              <a:rPr lang="en-US" sz="1600" spc="-20" dirty="0" smtClean="0">
                <a:solidFill>
                  <a:srgbClr val="7030A0"/>
                </a:solidFill>
              </a:rPr>
              <a:t>a </a:t>
            </a:r>
            <a:r>
              <a:rPr lang="en-US" sz="1600" dirty="0" smtClean="0">
                <a:solidFill>
                  <a:srgbClr val="7030A0"/>
                </a:solidFill>
              </a:rPr>
              <a:t>given</a:t>
            </a:r>
            <a:r>
              <a:rPr lang="en-US" sz="1600" spc="-25" dirty="0" smtClean="0">
                <a:solidFill>
                  <a:srgbClr val="7030A0"/>
                </a:solidFill>
              </a:rPr>
              <a:t> </a:t>
            </a:r>
            <a:r>
              <a:rPr lang="en-US" sz="1600" spc="-10" dirty="0">
                <a:solidFill>
                  <a:srgbClr val="7030A0"/>
                </a:solidFill>
              </a:rPr>
              <a:t>sentence</a:t>
            </a:r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Provides</a:t>
            </a:r>
            <a:r>
              <a:rPr lang="en-US" sz="1600" spc="-4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a</a:t>
            </a:r>
            <a:r>
              <a:rPr lang="en-US" sz="1600" spc="5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list</a:t>
            </a:r>
            <a:r>
              <a:rPr lang="en-US" sz="1600" spc="-25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of tokens</a:t>
            </a:r>
            <a:r>
              <a:rPr lang="en-US" sz="1600" spc="-25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as</a:t>
            </a:r>
            <a:r>
              <a:rPr lang="en-US" sz="1600" spc="-15" dirty="0">
                <a:solidFill>
                  <a:srgbClr val="7030A0"/>
                </a:solidFill>
              </a:rPr>
              <a:t> </a:t>
            </a:r>
            <a:r>
              <a:rPr lang="en-US" sz="1600" spc="-10" dirty="0">
                <a:solidFill>
                  <a:srgbClr val="7030A0"/>
                </a:solidFill>
              </a:rPr>
              <a:t>output</a:t>
            </a:r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Word</a:t>
            </a:r>
            <a:r>
              <a:rPr lang="en-US" sz="1600" spc="-70" dirty="0">
                <a:solidFill>
                  <a:srgbClr val="7030A0"/>
                </a:solidFill>
              </a:rPr>
              <a:t> </a:t>
            </a:r>
            <a:r>
              <a:rPr lang="en-US" sz="1600" spc="-10" dirty="0" smtClean="0">
                <a:solidFill>
                  <a:srgbClr val="7030A0"/>
                </a:solidFill>
              </a:rPr>
              <a:t>tokenizer</a:t>
            </a:r>
            <a:endParaRPr lang="am-ET" sz="1600" spc="-10" dirty="0" smtClean="0">
              <a:solidFill>
                <a:srgbClr val="7030A0"/>
              </a:solidFill>
            </a:endParaRPr>
          </a:p>
          <a:p>
            <a:pPr marL="139700" indent="0">
              <a:buNone/>
            </a:pPr>
            <a:endParaRPr lang="en-US" sz="1600" dirty="0" smtClean="0"/>
          </a:p>
          <a:p>
            <a:pPr marL="139700" indent="0">
              <a:buNone/>
            </a:pPr>
            <a:r>
              <a:rPr lang="en-US" sz="1600" dirty="0" smtClean="0"/>
              <a:t>Example</a:t>
            </a:r>
          </a:p>
          <a:p>
            <a:pPr marL="139700" indent="0">
              <a:buNone/>
            </a:pPr>
            <a:r>
              <a:rPr lang="en-US" sz="1600" dirty="0" smtClean="0"/>
              <a:t>Input text: </a:t>
            </a:r>
            <a:r>
              <a:rPr lang="am-ET" sz="1600" b="1" dirty="0">
                <a:solidFill>
                  <a:srgbClr val="00B050"/>
                </a:solidFill>
              </a:rPr>
              <a:t>አበበ በሶ በላ።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endParaRPr lang="en-US" sz="1600" b="1" dirty="0" smtClean="0">
              <a:solidFill>
                <a:srgbClr val="00B050"/>
              </a:solidFill>
            </a:endParaRPr>
          </a:p>
          <a:p>
            <a:pPr marL="139700" indent="0">
              <a:buNone/>
            </a:pPr>
            <a:r>
              <a:rPr lang="en-US" sz="1600" dirty="0" smtClean="0"/>
              <a:t>Output text: </a:t>
            </a:r>
            <a:r>
              <a:rPr lang="en-US" sz="1600" b="1" dirty="0" smtClean="0">
                <a:solidFill>
                  <a:srgbClr val="00B050"/>
                </a:solidFill>
              </a:rPr>
              <a:t>[</a:t>
            </a:r>
            <a:r>
              <a:rPr lang="am-ET" sz="1600" b="1" dirty="0">
                <a:solidFill>
                  <a:srgbClr val="00B050"/>
                </a:solidFill>
              </a:rPr>
              <a:t>አበበ</a:t>
            </a:r>
            <a:r>
              <a:rPr lang="en-US" sz="1600" b="1" dirty="0" smtClean="0">
                <a:solidFill>
                  <a:srgbClr val="00B050"/>
                </a:solidFill>
              </a:rPr>
              <a:t>],[</a:t>
            </a:r>
            <a:r>
              <a:rPr lang="am-ET" sz="1600" b="1" dirty="0">
                <a:solidFill>
                  <a:srgbClr val="00B050"/>
                </a:solidFill>
              </a:rPr>
              <a:t>በሶ</a:t>
            </a:r>
            <a:r>
              <a:rPr lang="en-US" sz="1600" b="1" dirty="0" smtClean="0">
                <a:solidFill>
                  <a:srgbClr val="00B050"/>
                </a:solidFill>
              </a:rPr>
              <a:t>],[</a:t>
            </a:r>
            <a:r>
              <a:rPr lang="am-ET" sz="1600" b="1" dirty="0">
                <a:solidFill>
                  <a:srgbClr val="00B050"/>
                </a:solidFill>
              </a:rPr>
              <a:t>በላ</a:t>
            </a:r>
            <a:r>
              <a:rPr lang="en-US" sz="1600" b="1" dirty="0" smtClean="0">
                <a:solidFill>
                  <a:srgbClr val="00B050"/>
                </a:solidFill>
              </a:rPr>
              <a:t>]</a:t>
            </a:r>
            <a:endParaRPr lang="en-US" sz="1600" b="1" dirty="0">
              <a:solidFill>
                <a:srgbClr val="00B05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123828" y="1209370"/>
            <a:ext cx="1" cy="2639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11" y="4344371"/>
            <a:ext cx="8352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Stop Word Removal</a:t>
            </a:r>
            <a:r>
              <a:rPr lang="en-US" sz="1600" b="1" dirty="0" smtClean="0">
                <a:solidFill>
                  <a:srgbClr val="00B050"/>
                </a:solidFill>
              </a:rPr>
              <a:t>:</a:t>
            </a:r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remove</a:t>
            </a:r>
            <a:r>
              <a:rPr lang="en-US" sz="16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words that frequently appear in the </a:t>
            </a:r>
            <a:r>
              <a:rPr lang="en-US" sz="1600" dirty="0" smtClean="0">
                <a:solidFill>
                  <a:schemeClr val="dk2"/>
                </a:solidFill>
              </a:rPr>
              <a:t>document Example:</a:t>
            </a:r>
            <a:r>
              <a:rPr lang="am-ET" sz="1600" dirty="0" smtClean="0">
                <a:solidFill>
                  <a:schemeClr val="dk2"/>
                </a:solidFill>
              </a:rPr>
              <a:t> </a:t>
            </a:r>
            <a:r>
              <a:rPr lang="am-ET" sz="1600" b="1" dirty="0">
                <a:solidFill>
                  <a:srgbClr val="00B050"/>
                </a:solidFill>
              </a:rPr>
              <a:t>ወደ</a:t>
            </a:r>
            <a:r>
              <a:rPr lang="en-US" sz="1600" dirty="0" smtClean="0">
                <a:solidFill>
                  <a:schemeClr val="dk2"/>
                </a:solidFill>
              </a:rPr>
              <a:t> </a:t>
            </a:r>
            <a:endParaRPr lang="en-US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4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Con…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04" y="1305232"/>
            <a:ext cx="7366819" cy="33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4" id="{989F519B-5D8F-48AF-87D6-51937D4A72DF}" vid="{24C4294F-2F33-4054-B898-5C97564D562E}"/>
    </a:ext>
  </a:extLst>
</a:theme>
</file>

<file path=ppt/theme/theme3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548</Words>
  <Application>Microsoft Office PowerPoint</Application>
  <PresentationFormat>On-screen Show (16:9)</PresentationFormat>
  <Paragraphs>98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Fira Sans Extra Condensed</vt:lpstr>
      <vt:lpstr>Arial</vt:lpstr>
      <vt:lpstr>Roboto</vt:lpstr>
      <vt:lpstr>Plantagenet Cherokee</vt:lpstr>
      <vt:lpstr>Fira Sans Extra Condensed SemiBold</vt:lpstr>
      <vt:lpstr>Euphemia</vt:lpstr>
      <vt:lpstr>Open Sans</vt:lpstr>
      <vt:lpstr>PT Sans Narrow</vt:lpstr>
      <vt:lpstr>Wingdings</vt:lpstr>
      <vt:lpstr>Arial Narrow</vt:lpstr>
      <vt:lpstr>Tropic</vt:lpstr>
      <vt:lpstr>Theme4</vt:lpstr>
      <vt:lpstr>Machine Learning Infographics by Slidesgo</vt:lpstr>
      <vt:lpstr>Bahirdar University Bahirdar Institute of Technology Faculty of Computing Department of  Artificial Intelligence and Data Science</vt:lpstr>
      <vt:lpstr>Outline</vt:lpstr>
      <vt:lpstr>Introduction</vt:lpstr>
      <vt:lpstr>What is text summarization</vt:lpstr>
      <vt:lpstr>What is text summarization Cont…</vt:lpstr>
      <vt:lpstr>What is Text Summarization Cont…  </vt:lpstr>
      <vt:lpstr>How it works</vt:lpstr>
      <vt:lpstr>How it works Con…</vt:lpstr>
      <vt:lpstr>How it works Con…</vt:lpstr>
      <vt:lpstr>Why Text Summarization?</vt:lpstr>
      <vt:lpstr>Types of Summarization</vt:lpstr>
      <vt:lpstr>Application of Text Summarization</vt:lpstr>
      <vt:lpstr>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Presentation on Text Summarization</dc:title>
  <dc:creator>Tolerant Full</dc:creator>
  <cp:lastModifiedBy>Tolerance Full</cp:lastModifiedBy>
  <cp:revision>71</cp:revision>
  <dcterms:modified xsi:type="dcterms:W3CDTF">2023-02-10T04:34:17Z</dcterms:modified>
</cp:coreProperties>
</file>